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36.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notesMasterIdLst>
    <p:notesMasterId r:id="rId57"/>
  </p:notesMasterIdLst>
  <p:handoutMasterIdLst>
    <p:handoutMasterId r:id="rId58"/>
  </p:handoutMasterIdLst>
  <p:sldIdLst>
    <p:sldId id="501" r:id="rId2"/>
    <p:sldId id="441" r:id="rId3"/>
    <p:sldId id="388" r:id="rId4"/>
    <p:sldId id="459" r:id="rId5"/>
    <p:sldId id="460" r:id="rId6"/>
    <p:sldId id="461" r:id="rId7"/>
    <p:sldId id="390" r:id="rId8"/>
    <p:sldId id="462" r:id="rId9"/>
    <p:sldId id="452" r:id="rId10"/>
    <p:sldId id="453" r:id="rId11"/>
    <p:sldId id="363" r:id="rId12"/>
    <p:sldId id="402" r:id="rId13"/>
    <p:sldId id="364" r:id="rId14"/>
    <p:sldId id="365" r:id="rId15"/>
    <p:sldId id="366" r:id="rId16"/>
    <p:sldId id="454" r:id="rId17"/>
    <p:sldId id="463" r:id="rId18"/>
    <p:sldId id="399" r:id="rId19"/>
    <p:sldId id="373" r:id="rId20"/>
    <p:sldId id="464" r:id="rId21"/>
    <p:sldId id="465" r:id="rId22"/>
    <p:sldId id="466" r:id="rId23"/>
    <p:sldId id="467" r:id="rId24"/>
    <p:sldId id="468" r:id="rId25"/>
    <p:sldId id="469" r:id="rId26"/>
    <p:sldId id="471" r:id="rId27"/>
    <p:sldId id="472" r:id="rId28"/>
    <p:sldId id="473" r:id="rId29"/>
    <p:sldId id="474" r:id="rId30"/>
    <p:sldId id="475" r:id="rId31"/>
    <p:sldId id="476" r:id="rId32"/>
    <p:sldId id="477" r:id="rId33"/>
    <p:sldId id="478" r:id="rId34"/>
    <p:sldId id="479" r:id="rId35"/>
    <p:sldId id="480" r:id="rId36"/>
    <p:sldId id="481" r:id="rId37"/>
    <p:sldId id="482" r:id="rId38"/>
    <p:sldId id="483" r:id="rId39"/>
    <p:sldId id="484" r:id="rId40"/>
    <p:sldId id="485" r:id="rId41"/>
    <p:sldId id="486" r:id="rId42"/>
    <p:sldId id="487" r:id="rId43"/>
    <p:sldId id="488" r:id="rId44"/>
    <p:sldId id="489" r:id="rId45"/>
    <p:sldId id="500" r:id="rId46"/>
    <p:sldId id="490" r:id="rId47"/>
    <p:sldId id="491" r:id="rId48"/>
    <p:sldId id="492" r:id="rId49"/>
    <p:sldId id="493" r:id="rId50"/>
    <p:sldId id="494" r:id="rId51"/>
    <p:sldId id="495" r:id="rId52"/>
    <p:sldId id="496" r:id="rId53"/>
    <p:sldId id="497" r:id="rId54"/>
    <p:sldId id="498" r:id="rId55"/>
    <p:sldId id="499" r:id="rId56"/>
  </p:sldIdLst>
  <p:sldSz cx="12192000" cy="6858000"/>
  <p:notesSz cx="7315200" cy="9601200"/>
  <p:custDataLst>
    <p:tags r:id="rId59"/>
  </p:custDataLst>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3333FF"/>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88"/>
    <p:restoredTop sz="81319"/>
  </p:normalViewPr>
  <p:slideViewPr>
    <p:cSldViewPr>
      <p:cViewPr>
        <p:scale>
          <a:sx n="85" d="100"/>
          <a:sy n="85" d="100"/>
        </p:scale>
        <p:origin x="1312" y="5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tags" Target="tags/tag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7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22938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22938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AA7DB4F0-D82D-4736-83D1-AD62A687B617}" type="slidenum">
              <a:rPr lang="en-US"/>
              <a:pPr/>
              <a:t>‹#›</a:t>
            </a:fld>
            <a:endParaRPr lang="en-US"/>
          </a:p>
        </p:txBody>
      </p:sp>
    </p:spTree>
    <p:extLst>
      <p:ext uri="{BB962C8B-B14F-4D97-AF65-F5344CB8AC3E}">
        <p14:creationId xmlns:p14="http://schemas.microsoft.com/office/powerpoint/2010/main" val="3914078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59"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ea typeface="+mn-ea"/>
                <a:cs typeface="+mn-cs"/>
              </a:defRPr>
            </a:lvl1pPr>
          </a:lstStyle>
          <a:p>
            <a:pPr>
              <a:defRPr/>
            </a:pPr>
            <a:endParaRPr lang="en-US"/>
          </a:p>
        </p:txBody>
      </p:sp>
      <p:sp>
        <p:nvSpPr>
          <p:cNvPr id="173063"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6BBA52A2-6AE2-47FE-A754-A7EB9B5F06DC}" type="slidenum">
              <a:rPr lang="en-US"/>
              <a:pPr/>
              <a:t>‹#›</a:t>
            </a:fld>
            <a:endParaRPr lang="en-US"/>
          </a:p>
        </p:txBody>
      </p:sp>
    </p:spTree>
    <p:extLst>
      <p:ext uri="{BB962C8B-B14F-4D97-AF65-F5344CB8AC3E}">
        <p14:creationId xmlns:p14="http://schemas.microsoft.com/office/powerpoint/2010/main" val="4516610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Thanks!</a:t>
            </a:r>
            <a:endParaRPr lang="en-US" sz="1200" dirty="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a:t>
            </a:fld>
            <a:endParaRPr lang="en-US"/>
          </a:p>
        </p:txBody>
      </p:sp>
    </p:spTree>
    <p:extLst>
      <p:ext uri="{BB962C8B-B14F-4D97-AF65-F5344CB8AC3E}">
        <p14:creationId xmlns:p14="http://schemas.microsoft.com/office/powerpoint/2010/main" val="543253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T</a:t>
            </a:r>
            <a:r>
              <a:rPr lang="en-US" altLang="en-US" dirty="0" smtClean="0">
                <a:latin typeface="Arial" pitchFamily="34" charset="0"/>
                <a:ea typeface="ＭＳ Ｐゴシック" pitchFamily="34" charset="-128"/>
              </a:rPr>
              <a:t>’</a:t>
            </a:r>
            <a:r>
              <a:rPr lang="en-US" dirty="0" smtClean="0">
                <a:latin typeface="Arial" pitchFamily="34" charset="0"/>
                <a:ea typeface="ＭＳ Ｐゴシック" pitchFamily="34" charset="-128"/>
              </a:rPr>
              <a:t>: traffic report</a:t>
            </a:r>
          </a:p>
          <a:p>
            <a:r>
              <a:rPr lang="en-US" dirty="0" smtClean="0">
                <a:latin typeface="Arial" pitchFamily="34" charset="0"/>
                <a:ea typeface="ＭＳ Ｐゴシック" pitchFamily="34" charset="-128"/>
              </a:rPr>
              <a:t>Given T == T</a:t>
            </a:r>
            <a:r>
              <a:rPr lang="en-US" baseline="0" dirty="0" smtClean="0">
                <a:latin typeface="Arial" pitchFamily="34" charset="0"/>
                <a:ea typeface="ＭＳ Ｐゴシック" pitchFamily="34" charset="-128"/>
              </a:rPr>
              <a:t> is observed. NO, not guaranteed to be true.</a:t>
            </a:r>
          </a:p>
          <a:p>
            <a:r>
              <a:rPr lang="en-US" baseline="0" dirty="0" smtClean="0">
                <a:latin typeface="Arial" pitchFamily="34" charset="0"/>
                <a:ea typeface="ＭＳ Ｐゴシック" pitchFamily="34" charset="-128"/>
              </a:rPr>
              <a:t>Given T’ == T’ is observed.  NO, not guaranteed to be true</a:t>
            </a:r>
            <a:r>
              <a:rPr lang="en-US" baseline="0" dirty="0" smtClean="0">
                <a:latin typeface="Arial" pitchFamily="34" charset="0"/>
                <a:ea typeface="ＭＳ Ｐゴシック" pitchFamily="34" charset="-128"/>
              </a:rPr>
              <a:t>.</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R_||_B Yes </a:t>
            </a:r>
            <a:r>
              <a:rPr lang="mr-IN" baseline="0" dirty="0" smtClean="0">
                <a:latin typeface="Arial" pitchFamily="34" charset="0"/>
                <a:ea typeface="ＭＳ Ｐゴシック" pitchFamily="34" charset="-128"/>
              </a:rPr>
              <a:t>–</a:t>
            </a:r>
            <a:r>
              <a:rPr lang="en-US" baseline="0" dirty="0" smtClean="0">
                <a:latin typeface="Arial" pitchFamily="34" charset="0"/>
                <a:ea typeface="ＭＳ Ｐゴシック" pitchFamily="34" charset="-128"/>
              </a:rPr>
              <a:t> it’s got one path.  It’s a common effect.  It’s an inactive triple because the effect isn’t observed, and none of its children are observed.  Therefore it’s an inactive triple and an inactive path, so independence is guaranteed. </a:t>
            </a: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R_||_B|T No </a:t>
            </a:r>
            <a:r>
              <a:rPr lang="mr-IN" baseline="0" dirty="0" smtClean="0">
                <a:latin typeface="Arial" pitchFamily="34" charset="0"/>
                <a:ea typeface="ＭＳ Ｐゴシック" pitchFamily="34" charset="-128"/>
              </a:rPr>
              <a:t>–</a:t>
            </a:r>
            <a:r>
              <a:rPr lang="en-US" baseline="0" dirty="0" smtClean="0">
                <a:latin typeface="Arial" pitchFamily="34" charset="0"/>
                <a:ea typeface="ＭＳ Ｐゴシック" pitchFamily="34" charset="-128"/>
              </a:rPr>
              <a:t>It’s a common effect.  But now the effect is observed, so it’s an active triple.  All of the triples along the path (there’s only one in this case), so the path is active. so independence is NOT guaranteed. </a:t>
            </a:r>
          </a:p>
          <a:p>
            <a:endParaRPr lang="en-US" baseline="0" dirty="0" smtClean="0">
              <a:latin typeface="Arial" pitchFamily="34" charset="0"/>
              <a:ea typeface="ＭＳ Ｐゴシック" pitchFamily="34" charset="-128"/>
            </a:endParaRPr>
          </a:p>
          <a:p>
            <a:endParaRPr lang="en-US" baseline="0" dirty="0" smtClean="0">
              <a:latin typeface="Arial" pitchFamily="34" charset="0"/>
              <a:ea typeface="ＭＳ Ｐゴシック" pitchFamily="34" charset="-128"/>
            </a:endParaRPr>
          </a:p>
          <a:p>
            <a:r>
              <a:rPr lang="en-US" baseline="0" dirty="0" smtClean="0">
                <a:latin typeface="Arial" pitchFamily="34" charset="0"/>
                <a:ea typeface="ＭＳ Ｐゴシック" pitchFamily="34" charset="-128"/>
              </a:rPr>
              <a:t>R_||_B|T’ How about when we condition on T1 instead of T?   No </a:t>
            </a:r>
            <a:r>
              <a:rPr lang="mr-IN" baseline="0" dirty="0" smtClean="0">
                <a:latin typeface="Arial" pitchFamily="34" charset="0"/>
                <a:ea typeface="ＭＳ Ｐゴシック" pitchFamily="34" charset="-128"/>
              </a:rPr>
              <a:t>–</a:t>
            </a:r>
            <a:r>
              <a:rPr lang="en-US" baseline="0" dirty="0" smtClean="0">
                <a:latin typeface="Arial" pitchFamily="34" charset="0"/>
                <a:ea typeface="ＭＳ Ｐゴシック" pitchFamily="34" charset="-128"/>
              </a:rPr>
              <a:t>It’s still an active triple since one of the decedents of the effect is observed.  All of the triples along the path (there’s only one in this case), so the path is active. so independence is NOT guaranteed. </a:t>
            </a:r>
            <a:endParaRPr lang="en-US" dirty="0" smtClean="0">
              <a:latin typeface="Arial" pitchFamily="34" charset="0"/>
              <a:ea typeface="ＭＳ Ｐゴシック" pitchFamily="34" charset="-128"/>
            </a:endParaRPr>
          </a:p>
          <a:p>
            <a:endParaRPr lang="en-US" dirty="0" smtClean="0">
              <a:latin typeface="Arial" pitchFamily="34" charset="0"/>
              <a:ea typeface="ＭＳ Ｐゴシック" pitchFamily="34" charset="-128"/>
            </a:endParaRPr>
          </a:p>
          <a:p>
            <a:endParaRPr lang="en-US" dirty="0" smtClean="0">
              <a:latin typeface="Arial" pitchFamily="34" charset="0"/>
              <a:ea typeface="ＭＳ Ｐゴシック" pitchFamily="34" charset="-128"/>
            </a:endParaRPr>
          </a:p>
          <a:p>
            <a:endParaRPr lang="en-US" dirty="0" smtClean="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13</a:t>
            </a:fld>
            <a:endParaRPr lang="en-US"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L_||_T’|T </a:t>
            </a:r>
            <a:r>
              <a:rPr lang="mr-IN" dirty="0" smtClean="0"/>
              <a:t>–</a:t>
            </a:r>
            <a:r>
              <a:rPr lang="en-US" dirty="0" smtClean="0"/>
              <a:t> yes!</a:t>
            </a:r>
            <a:r>
              <a:rPr lang="en-US" baseline="0" dirty="0" smtClean="0"/>
              <a:t>  Just one path.  We need to check all triples.  If one of the triples is inactive, then the whole path is inactive.  So There’s two triples, one is inactive, so the whole path is inactive, so independence is guaranteed. </a:t>
            </a:r>
          </a:p>
          <a:p>
            <a:r>
              <a:rPr lang="en-US" dirty="0" smtClean="0"/>
              <a:t>L_||_B – Yes! Two triples.  B-T-R</a:t>
            </a:r>
            <a:r>
              <a:rPr lang="en-US" baseline="0" dirty="0" smtClean="0"/>
              <a:t> is an inactive triple, since it’s a common effect. So that makes the whole path inactive.  There’s only one path, so independence is guaranteed. </a:t>
            </a:r>
          </a:p>
          <a:p>
            <a:r>
              <a:rPr lang="en-US" baseline="0" dirty="0" smtClean="0"/>
              <a:t>L_||_B|T </a:t>
            </a:r>
            <a:r>
              <a:rPr lang="mr-IN" baseline="0" dirty="0" smtClean="0"/>
              <a:t>–</a:t>
            </a:r>
            <a:r>
              <a:rPr lang="en-US" baseline="0" dirty="0" smtClean="0"/>
              <a:t> No!  The common effect is now active. So the path is active.   First triple L-R-T, the third element is observed.  That doesn’t actually matter.  We only care about the middle node in the triples.  2</a:t>
            </a:r>
            <a:r>
              <a:rPr lang="en-US" baseline="30000" dirty="0" smtClean="0"/>
              <a:t>nd</a:t>
            </a:r>
            <a:r>
              <a:rPr lang="en-US" baseline="0" dirty="0" smtClean="0"/>
              <a:t> one R-T-B the middle one is observed.   Common effect is active.</a:t>
            </a:r>
            <a:endParaRPr lang="en-US" dirty="0" smtClean="0"/>
          </a:p>
          <a:p>
            <a:r>
              <a:rPr lang="en-US" baseline="0" dirty="0" smtClean="0"/>
              <a:t>L_||_B|T’ </a:t>
            </a:r>
            <a:r>
              <a:rPr lang="mr-IN" baseline="0" dirty="0" smtClean="0"/>
              <a:t>–</a:t>
            </a:r>
            <a:r>
              <a:rPr lang="en-US" baseline="0" dirty="0" smtClean="0"/>
              <a:t> No!  Same as before.  The descendent of  a common effect is observed, so it’s active. </a:t>
            </a:r>
          </a:p>
          <a:p>
            <a:r>
              <a:rPr lang="en-US" baseline="0" dirty="0" smtClean="0"/>
              <a:t>L_||_B|T,R </a:t>
            </a:r>
            <a:r>
              <a:rPr lang="mr-IN" baseline="0" dirty="0" smtClean="0"/>
              <a:t>–</a:t>
            </a:r>
            <a:r>
              <a:rPr lang="en-US" baseline="0" dirty="0" smtClean="0"/>
              <a:t> yes!  How about with more observations.  The L-R-T is a causal chain.  The middle is observed, so its inactive. That makes the path inactive, and we don’t need to check the second triple, so independence is guaranteed.</a:t>
            </a:r>
            <a:endParaRPr lang="en-US" dirty="0" smtClean="0"/>
          </a:p>
          <a:p>
            <a:endParaRPr lang="en-US" dirty="0" smtClean="0"/>
          </a:p>
          <a:p>
            <a:endParaRPr lang="en-US" dirty="0" smtClean="0"/>
          </a:p>
          <a:p>
            <a:r>
              <a:rPr lang="en-US" dirty="0" smtClean="0"/>
              <a:t>When </a:t>
            </a:r>
            <a:r>
              <a:rPr lang="en-US" dirty="0" smtClean="0"/>
              <a:t>you look at triples, all that matters is whether</a:t>
            </a:r>
            <a:r>
              <a:rPr lang="en-US" baseline="0" dirty="0" smtClean="0"/>
              <a:t> the middle one is active, not the side ones.</a:t>
            </a:r>
          </a:p>
          <a:p>
            <a:r>
              <a:rPr lang="en-US" baseline="0" dirty="0" smtClean="0"/>
              <a:t>1,2 and 5 are true.</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14</a:t>
            </a:fld>
            <a:endParaRPr lang="en-US"/>
          </a:p>
        </p:txBody>
      </p:sp>
    </p:spTree>
    <p:extLst>
      <p:ext uri="{BB962C8B-B14F-4D97-AF65-F5344CB8AC3E}">
        <p14:creationId xmlns:p14="http://schemas.microsoft.com/office/powerpoint/2010/main" val="1013737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T_||_D</a:t>
            </a:r>
            <a:r>
              <a:rPr lang="en-US" baseline="0" dirty="0" smtClean="0"/>
              <a:t> </a:t>
            </a:r>
            <a:r>
              <a:rPr lang="mr-IN" baseline="0" dirty="0" smtClean="0"/>
              <a:t>–</a:t>
            </a:r>
            <a:r>
              <a:rPr lang="en-US" baseline="0" dirty="0" smtClean="0"/>
              <a:t> no!  We just need to find a path that is inactive.  T-R-D is a common cause. That’s active, so we have an active path.  For T-S-D, that’s a common effect, so it’s not active.  But we have at least one active path, so we don’t have the guarantee.</a:t>
            </a:r>
          </a:p>
          <a:p>
            <a:r>
              <a:rPr lang="en-US" baseline="0" dirty="0" smtClean="0"/>
              <a:t>T_||_D|R -- Yes!  now R is observed. Middle is observed in the common cause, so it makes it inactive.  The common effect path is also inactive, so all paths are inactive.  That guarantees the independence to be true.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T_||_D|R,S No!  now R and S are both observed. Middle is observed in the common cause, so it makes it inactive.  The common effect path is now active, so there is one active path. That means that we don’t have the independence guarantee anymore.  We have one active path, independence  is not guarantee  to be true.</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BBA52A2-6AE2-47FE-A754-A7EB9B5F06DC}" type="slidenum">
              <a:rPr lang="en-US" smtClean="0"/>
              <a:pPr/>
              <a:t>15</a:t>
            </a:fld>
            <a:endParaRPr lang="en-US"/>
          </a:p>
        </p:txBody>
      </p:sp>
    </p:spTree>
    <p:extLst>
      <p:ext uri="{BB962C8B-B14F-4D97-AF65-F5344CB8AC3E}">
        <p14:creationId xmlns:p14="http://schemas.microsoft.com/office/powerpoint/2010/main" val="207430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16</a:t>
            </a:fld>
            <a:endParaRPr lang="en-US"/>
          </a:p>
        </p:txBody>
      </p:sp>
    </p:spTree>
    <p:extLst>
      <p:ext uri="{BB962C8B-B14F-4D97-AF65-F5344CB8AC3E}">
        <p14:creationId xmlns:p14="http://schemas.microsoft.com/office/powerpoint/2010/main" val="854261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All </a:t>
            </a:r>
            <a:r>
              <a:rPr lang="en-US" dirty="0" smtClean="0">
                <a:latin typeface="Calibri"/>
                <a:ea typeface="ＭＳ Ｐゴシック" pitchFamily="34" charset="-128"/>
                <a:cs typeface="Calibri"/>
              </a:rPr>
              <a:t>Independences</a:t>
            </a:r>
            <a:r>
              <a:rPr lang="en-US" baseline="0" dirty="0" smtClean="0"/>
              <a:t> that are guaranteed to be true:</a:t>
            </a:r>
          </a:p>
          <a:p>
            <a:pPr marL="228600" indent="-228600">
              <a:buAutoNum type="arabicPeriod"/>
            </a:pPr>
            <a:r>
              <a:rPr lang="en-US" baseline="0" dirty="0" smtClean="0"/>
              <a:t>X</a:t>
            </a:r>
            <a:r>
              <a:rPr lang="en-US" baseline="0" dirty="0" smtClean="0"/>
              <a:t>_||_Z|Y</a:t>
            </a:r>
            <a:endParaRPr lang="en-US" baseline="0" dirty="0" smtClean="0"/>
          </a:p>
          <a:p>
            <a:pPr marL="228600" indent="-228600">
              <a:buAutoNum type="arabicPeriod"/>
            </a:pPr>
            <a:r>
              <a:rPr lang="en-US" baseline="0" dirty="0" smtClean="0"/>
              <a:t> X</a:t>
            </a:r>
            <a:r>
              <a:rPr lang="en-US" baseline="0" dirty="0" smtClean="0"/>
              <a:t>_||_Z|Y</a:t>
            </a:r>
            <a:endParaRPr lang="en-US" dirty="0" smtClean="0"/>
          </a:p>
          <a:p>
            <a:pPr marL="228600" indent="-228600">
              <a:buAutoNum type="arabicPeriod"/>
            </a:pPr>
            <a:r>
              <a:rPr lang="en-US" dirty="0" smtClean="0"/>
              <a:t>X</a:t>
            </a:r>
            <a:r>
              <a:rPr lang="en-US" dirty="0" smtClean="0"/>
              <a:t>_||_Z</a:t>
            </a:r>
            <a:endParaRPr lang="en-US" dirty="0" smtClean="0"/>
          </a:p>
          <a:p>
            <a:pPr marL="228600" indent="-228600">
              <a:buAutoNum type="arabicPeriod"/>
            </a:pPr>
            <a:r>
              <a:rPr lang="en-US" dirty="0" smtClean="0"/>
              <a:t>None.         With 4, you can represent any distributions.  No assumptions about what is independent. </a:t>
            </a:r>
          </a:p>
        </p:txBody>
      </p:sp>
      <p:sp>
        <p:nvSpPr>
          <p:cNvPr id="4" name="Slide Number Placeholder 3"/>
          <p:cNvSpPr>
            <a:spLocks noGrp="1"/>
          </p:cNvSpPr>
          <p:nvPr>
            <p:ph type="sldNum" sz="quarter" idx="10"/>
          </p:nvPr>
        </p:nvSpPr>
        <p:spPr/>
        <p:txBody>
          <a:bodyPr/>
          <a:lstStyle/>
          <a:p>
            <a:fld id="{6BBA52A2-6AE2-47FE-A754-A7EB9B5F06DC}" type="slidenum">
              <a:rPr lang="en-US" smtClean="0"/>
              <a:pPr/>
              <a:t>17</a:t>
            </a:fld>
            <a:endParaRPr lang="en-US"/>
          </a:p>
        </p:txBody>
      </p:sp>
    </p:spTree>
    <p:extLst>
      <p:ext uri="{BB962C8B-B14F-4D97-AF65-F5344CB8AC3E}">
        <p14:creationId xmlns:p14="http://schemas.microsoft.com/office/powerpoint/2010/main" val="650253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Answer some useful query about a probability</a:t>
            </a:r>
            <a:r>
              <a:rPr lang="en-US" baseline="0" dirty="0" smtClean="0"/>
              <a:t> distribution.</a:t>
            </a:r>
          </a:p>
          <a:p>
            <a:endParaRPr lang="en-US" baseline="0" dirty="0" smtClean="0"/>
          </a:p>
          <a:p>
            <a:r>
              <a:rPr lang="en-US" dirty="0" smtClean="0"/>
              <a:t>Two</a:t>
            </a:r>
            <a:r>
              <a:rPr lang="en-US" baseline="0" dirty="0" smtClean="0"/>
              <a:t> use cases.</a:t>
            </a:r>
          </a:p>
          <a:p>
            <a:r>
              <a:rPr lang="en-US" baseline="0" dirty="0" smtClean="0"/>
              <a:t>1. Determine the posterior probability of some query given some evidence.</a:t>
            </a:r>
          </a:p>
          <a:p>
            <a:r>
              <a:rPr lang="en-US" dirty="0" smtClean="0"/>
              <a:t>2. Pick</a:t>
            </a:r>
            <a:r>
              <a:rPr lang="en-US" baseline="0" dirty="0" smtClean="0"/>
              <a:t> the most likely instantiation of the query variable given that evidence. </a:t>
            </a:r>
          </a:p>
          <a:p>
            <a:endParaRPr lang="en-US" baseline="0" dirty="0" smtClean="0"/>
          </a:p>
          <a:p>
            <a:r>
              <a:rPr lang="en-US" baseline="0" dirty="0" smtClean="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21</a:t>
            </a:fld>
            <a:endParaRPr lang="en-US"/>
          </a:p>
        </p:txBody>
      </p:sp>
    </p:spTree>
    <p:extLst>
      <p:ext uri="{BB962C8B-B14F-4D97-AF65-F5344CB8AC3E}">
        <p14:creationId xmlns:p14="http://schemas.microsoft.com/office/powerpoint/2010/main" val="1907676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Inference by enumeration is something that we looked at before. </a:t>
            </a:r>
          </a:p>
          <a:p>
            <a:r>
              <a:rPr lang="en-US" dirty="0" smtClean="0"/>
              <a:t>Evidence, query and hidden</a:t>
            </a:r>
            <a:r>
              <a:rPr lang="en-US" baseline="0" dirty="0" smtClean="0"/>
              <a:t> variables. </a:t>
            </a:r>
          </a:p>
          <a:p>
            <a:r>
              <a:rPr lang="en-US" dirty="0" smtClean="0"/>
              <a:t>Hidden</a:t>
            </a:r>
            <a:r>
              <a:rPr lang="en-US" baseline="0" dirty="0" smtClean="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22</a:t>
            </a:fld>
            <a:endParaRPr lang="en-US"/>
          </a:p>
        </p:txBody>
      </p:sp>
    </p:spTree>
    <p:extLst>
      <p:ext uri="{BB962C8B-B14F-4D97-AF65-F5344CB8AC3E}">
        <p14:creationId xmlns:p14="http://schemas.microsoft.com/office/powerpoint/2010/main" val="720520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Query: Distribution for Burglary given +j</a:t>
            </a:r>
            <a:r>
              <a:rPr lang="en-US" baseline="0" dirty="0" smtClean="0"/>
              <a:t> and +m</a:t>
            </a:r>
          </a:p>
          <a:p>
            <a:r>
              <a:rPr lang="en-US" baseline="0" dirty="0" smtClean="0"/>
              <a:t>Step 1: The conditional is proportional to the joint between these variables.  We’ll re-scale by the sum of the </a:t>
            </a:r>
            <a:r>
              <a:rPr lang="en-US" baseline="0" dirty="0" err="1" smtClean="0"/>
              <a:t>entires</a:t>
            </a:r>
            <a:r>
              <a:rPr lang="en-US" baseline="0" dirty="0" smtClean="0"/>
              <a:t>. </a:t>
            </a:r>
            <a:endParaRPr lang="en-US" dirty="0" smtClean="0"/>
          </a:p>
          <a:p>
            <a:r>
              <a:rPr lang="en-US" dirty="0" smtClean="0"/>
              <a:t>Step 2:</a:t>
            </a:r>
            <a:r>
              <a:rPr lang="en-US" baseline="0" dirty="0" smtClean="0"/>
              <a:t> Sum over the hidden variables.</a:t>
            </a:r>
          </a:p>
          <a:p>
            <a:r>
              <a:rPr lang="en-US" baseline="0" dirty="0" smtClean="0"/>
              <a:t>Step 3: Definition of the joint distribution given the Bayes Net. </a:t>
            </a:r>
          </a:p>
          <a:p>
            <a:r>
              <a:rPr lang="en-US" baseline="0" dirty="0" smtClean="0"/>
              <a:t>Finally, spell out the sum.</a:t>
            </a:r>
          </a:p>
          <a:p>
            <a:r>
              <a:rPr lang="en-US" baseline="0" dirty="0" smtClean="0"/>
              <a:t>B is capital because that’s still a variable.  We’re building a table for it. </a:t>
            </a:r>
          </a:p>
          <a:p>
            <a:endParaRPr lang="en-US" baseline="0" dirty="0" smtClean="0"/>
          </a:p>
          <a:p>
            <a:r>
              <a:rPr lang="en-US" baseline="0" dirty="0" smtClean="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23</a:t>
            </a:fld>
            <a:endParaRPr lang="en-US"/>
          </a:p>
        </p:txBody>
      </p:sp>
    </p:spTree>
    <p:extLst>
      <p:ext uri="{BB962C8B-B14F-4D97-AF65-F5344CB8AC3E}">
        <p14:creationId xmlns:p14="http://schemas.microsoft.com/office/powerpoint/2010/main" val="2061588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Shaded = observed.</a:t>
            </a:r>
          </a:p>
          <a:p>
            <a:r>
              <a:rPr lang="en-US" dirty="0" smtClean="0"/>
              <a:t>Non-shaded= unobserved.  13</a:t>
            </a:r>
            <a:r>
              <a:rPr lang="en-US" baseline="0" dirty="0" smtClean="0"/>
              <a:t> of those, so 2^13 items to compute.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24</a:t>
            </a:fld>
            <a:endParaRPr lang="en-US"/>
          </a:p>
        </p:txBody>
      </p:sp>
    </p:spTree>
    <p:extLst>
      <p:ext uri="{BB962C8B-B14F-4D97-AF65-F5344CB8AC3E}">
        <p14:creationId xmlns:p14="http://schemas.microsoft.com/office/powerpoint/2010/main" val="1231346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xfrm>
            <a:off x="457200" y="720725"/>
            <a:ext cx="6400800" cy="3600450"/>
          </a:xfrm>
          <a:ln/>
        </p:spPr>
      </p:sp>
      <p:sp>
        <p:nvSpPr>
          <p:cNvPr id="2560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latin typeface="Arial" pitchFamily="34" charset="0"/>
                <a:ea typeface="ＭＳ Ｐゴシック" pitchFamily="34" charset="-128"/>
              </a:rPr>
              <a:t>1. P(T,W) is a factor</a:t>
            </a:r>
            <a:r>
              <a:rPr lang="en-US" baseline="0" dirty="0" smtClean="0">
                <a:latin typeface="Arial" pitchFamily="34" charset="0"/>
                <a:ea typeface="ＭＳ Ｐゴシック" pitchFamily="34" charset="-128"/>
              </a:rPr>
              <a:t> that happens to be a joint distribution.</a:t>
            </a:r>
          </a:p>
          <a:p>
            <a:r>
              <a:rPr lang="en-US" baseline="0" dirty="0" smtClean="0">
                <a:latin typeface="Arial" pitchFamily="34" charset="0"/>
                <a:ea typeface="ＭＳ Ｐゴシック" pitchFamily="34" charset="-128"/>
              </a:rPr>
              <a:t>2. Here’s another factor.  It’s called a selected joint.  It doesn’t sum to 1.  Factors don’t have to sum to 1.</a:t>
            </a:r>
          </a:p>
          <a:p>
            <a:r>
              <a:rPr lang="en-US" baseline="0" dirty="0" smtClean="0">
                <a:latin typeface="Arial" pitchFamily="34" charset="0"/>
                <a:ea typeface="ＭＳ Ｐゴシック" pitchFamily="34" charset="-128"/>
              </a:rPr>
              <a:t>3. The number of capitals is the size of the table.  We’ll try to keep them small.</a:t>
            </a: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0F13DAB-E8A7-49D8-9B00-67FF064195A2}" type="slidenum">
              <a:rPr lang="en-US" sz="1300"/>
              <a:pPr eaLnBrk="1" hangingPunct="1"/>
              <a:t>26</a:t>
            </a:fld>
            <a:endParaRPr lang="en-US" sz="1300"/>
          </a:p>
        </p:txBody>
      </p:sp>
    </p:spTree>
    <p:extLst>
      <p:ext uri="{BB962C8B-B14F-4D97-AF65-F5344CB8AC3E}">
        <p14:creationId xmlns:p14="http://schemas.microsoft.com/office/powerpoint/2010/main" val="131269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The numbers show a deterministic chain.  It renders</a:t>
            </a:r>
            <a:r>
              <a:rPr lang="en-US" baseline="0" dirty="0" smtClean="0"/>
              <a:t> X and Z not independent.  X is always == Z.</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3</a:t>
            </a:fld>
            <a:endParaRPr lang="en-US"/>
          </a:p>
        </p:txBody>
      </p:sp>
    </p:spTree>
    <p:extLst>
      <p:ext uri="{BB962C8B-B14F-4D97-AF65-F5344CB8AC3E}">
        <p14:creationId xmlns:p14="http://schemas.microsoft.com/office/powerpoint/2010/main" val="141354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Here are more factors.</a:t>
            </a:r>
          </a:p>
          <a:p>
            <a:r>
              <a:rPr lang="en-US" dirty="0" smtClean="0"/>
              <a:t>A single conditional. </a:t>
            </a:r>
          </a:p>
          <a:p>
            <a:r>
              <a:rPr lang="en-US" dirty="0" smtClean="0"/>
              <a:t>You can also have a family of conditionals.</a:t>
            </a:r>
          </a:p>
          <a:p>
            <a:r>
              <a:rPr lang="en-US" dirty="0" smtClean="0"/>
              <a:t/>
            </a:r>
            <a:br>
              <a:rPr lang="en-US" dirty="0" smtClean="0"/>
            </a:br>
            <a:r>
              <a:rPr lang="en-US" dirty="0" smtClean="0"/>
              <a:t>Factors are tables.  Some</a:t>
            </a:r>
            <a:r>
              <a:rPr lang="en-US" baseline="0" dirty="0" smtClean="0"/>
              <a:t> of the variables can vary (the capitalized ones), and there are  numbers in the entries of the table.</a:t>
            </a:r>
            <a:endParaRPr lang="en-US" dirty="0"/>
          </a:p>
        </p:txBody>
      </p:sp>
      <p:sp>
        <p:nvSpPr>
          <p:cNvPr id="4" name="Slide Number Placeholder 3"/>
          <p:cNvSpPr>
            <a:spLocks noGrp="1"/>
          </p:cNvSpPr>
          <p:nvPr>
            <p:ph type="sldNum" sz="quarter" idx="10"/>
          </p:nvPr>
        </p:nvSpPr>
        <p:spPr/>
        <p:txBody>
          <a:bodyPr/>
          <a:lstStyle/>
          <a:p>
            <a:fld id="{993E6AE6-BA58-4D01-BFA7-9066FA1BC529}" type="slidenum">
              <a:rPr lang="en-US" smtClean="0"/>
              <a:pPr/>
              <a:t>27</a:t>
            </a:fld>
            <a:endParaRPr lang="en-US"/>
          </a:p>
        </p:txBody>
      </p:sp>
    </p:spTree>
    <p:extLst>
      <p:ext uri="{BB962C8B-B14F-4D97-AF65-F5344CB8AC3E}">
        <p14:creationId xmlns:p14="http://schemas.microsoft.com/office/powerpoint/2010/main" val="2006502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Temperature is left unspecified.  Doesn’t sum to 1.  Sums to the probability of rain</a:t>
            </a:r>
            <a:r>
              <a:rPr lang="en-US" baseline="0" dirty="0" smtClean="0"/>
              <a:t> in this case.</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28</a:t>
            </a:fld>
            <a:endParaRPr lang="en-US"/>
          </a:p>
        </p:txBody>
      </p:sp>
    </p:spTree>
    <p:extLst>
      <p:ext uri="{BB962C8B-B14F-4D97-AF65-F5344CB8AC3E}">
        <p14:creationId xmlns:p14="http://schemas.microsoft.com/office/powerpoint/2010/main" val="1847739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Big picture: There’s a lot</a:t>
            </a:r>
            <a:r>
              <a:rPr lang="en-US" baseline="0" dirty="0" smtClean="0"/>
              <a:t> of things that we can encounter in variable elimination.  They are a mix of instantiated and </a:t>
            </a:r>
            <a:r>
              <a:rPr lang="en-US" baseline="0" dirty="0" err="1" smtClean="0"/>
              <a:t>uninstantiatedvariables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29</a:t>
            </a:fld>
            <a:endParaRPr lang="en-US"/>
          </a:p>
        </p:txBody>
      </p:sp>
    </p:spTree>
    <p:extLst>
      <p:ext uri="{BB962C8B-B14F-4D97-AF65-F5344CB8AC3E}">
        <p14:creationId xmlns:p14="http://schemas.microsoft.com/office/powerpoint/2010/main" val="1838239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Here’s an example.  Query is what’s the </a:t>
            </a:r>
            <a:r>
              <a:rPr lang="en-US" dirty="0" err="1" smtClean="0"/>
              <a:t>prob</a:t>
            </a:r>
            <a:r>
              <a:rPr lang="en-US" dirty="0" smtClean="0"/>
              <a:t> of being late (with no evidence).</a:t>
            </a:r>
          </a:p>
          <a:p>
            <a:r>
              <a:rPr lang="en-US" dirty="0" smtClean="0"/>
              <a:t>What does inference by enumeration do?  Picks</a:t>
            </a:r>
            <a:r>
              <a:rPr lang="en-US" baseline="0" dirty="0" smtClean="0"/>
              <a:t> out the full joint distribution since there’s no evidence.  Sum over the hidden variables R and T of the full joint.</a:t>
            </a:r>
          </a:p>
          <a:p>
            <a:r>
              <a:rPr lang="en-US" baseline="0" dirty="0" smtClean="0"/>
              <a:t>That’s inference by enumeration applied to this particular Bayes Net.</a:t>
            </a:r>
            <a:endParaRPr lang="en-US" dirty="0" smtClean="0"/>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30</a:t>
            </a:fld>
            <a:endParaRPr lang="en-US"/>
          </a:p>
        </p:txBody>
      </p:sp>
    </p:spTree>
    <p:extLst>
      <p:ext uri="{BB962C8B-B14F-4D97-AF65-F5344CB8AC3E}">
        <p14:creationId xmlns:p14="http://schemas.microsoft.com/office/powerpoint/2010/main" val="950883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32</a:t>
            </a:fld>
            <a:endParaRPr lang="en-US"/>
          </a:p>
        </p:txBody>
      </p:sp>
    </p:spTree>
    <p:extLst>
      <p:ext uri="{BB962C8B-B14F-4D97-AF65-F5344CB8AC3E}">
        <p14:creationId xmlns:p14="http://schemas.microsoft.com/office/powerpoint/2010/main" val="1047999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This is just like a data base join.</a:t>
            </a:r>
          </a:p>
          <a:p>
            <a:r>
              <a:rPr lang="en-US" dirty="0" smtClean="0"/>
              <a:t>Whatever</a:t>
            </a:r>
            <a:r>
              <a:rPr lang="en-US" baseline="0" dirty="0" smtClean="0"/>
              <a:t> was a column in any of your two factors will be a column in your new table.   Then multiply together the consistent entries to get the values in the resulting table. </a:t>
            </a:r>
          </a:p>
          <a:p>
            <a:r>
              <a:rPr lang="en-US" baseline="0" dirty="0" smtClean="0"/>
              <a:t>So </a:t>
            </a:r>
            <a:r>
              <a:rPr lang="mr-IN" baseline="0" dirty="0" smtClean="0"/>
              <a:t>–</a:t>
            </a:r>
            <a:r>
              <a:rPr lang="en-US" baseline="0" dirty="0" smtClean="0"/>
              <a:t>r * -r,</a:t>
            </a:r>
            <a:r>
              <a:rPr lang="mr-IN" baseline="0" dirty="0" smtClean="0"/>
              <a:t>–</a:t>
            </a:r>
            <a:r>
              <a:rPr lang="en-US" baseline="0" dirty="0" smtClean="0"/>
              <a:t>t will give us -r,-t in the resulting table (.9 * .9 = .81)</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33</a:t>
            </a:fld>
            <a:endParaRPr lang="en-US"/>
          </a:p>
        </p:txBody>
      </p:sp>
    </p:spTree>
    <p:extLst>
      <p:ext uri="{BB962C8B-B14F-4D97-AF65-F5344CB8AC3E}">
        <p14:creationId xmlns:p14="http://schemas.microsoft.com/office/powerpoint/2010/main" val="1786534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Grab the two tables with R in them.  That’s the join on R.  </a:t>
            </a:r>
          </a:p>
          <a:p>
            <a:r>
              <a:rPr lang="en-US" dirty="0" smtClean="0"/>
              <a:t>Grab all tables with T in them.</a:t>
            </a:r>
            <a:r>
              <a:rPr lang="en-US" baseline="0" dirty="0" smtClean="0"/>
              <a:t>  That’s the join on T.</a:t>
            </a:r>
          </a:p>
          <a:p>
            <a:r>
              <a:rPr lang="en-US" baseline="0" dirty="0" smtClean="0"/>
              <a:t>Can have more than two tables.  Same procedure.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35</a:t>
            </a:fld>
            <a:endParaRPr lang="en-US"/>
          </a:p>
        </p:txBody>
      </p:sp>
    </p:spTree>
    <p:extLst>
      <p:ext uri="{BB962C8B-B14F-4D97-AF65-F5344CB8AC3E}">
        <p14:creationId xmlns:p14="http://schemas.microsoft.com/office/powerpoint/2010/main" val="1411678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Eliminate the hidden variables.</a:t>
            </a:r>
            <a:r>
              <a:rPr lang="en-US" baseline="0" dirty="0" smtClean="0"/>
              <a:t> </a:t>
            </a:r>
          </a:p>
          <a:p>
            <a:endParaRPr lang="en-US" baseline="0" dirty="0" smtClean="0"/>
          </a:p>
          <a:p>
            <a:r>
              <a:rPr lang="en-US" baseline="0" dirty="0" smtClean="0"/>
              <a:t>If we want to eliminate R, we get a smaller table, which just has the variables T.</a:t>
            </a:r>
          </a:p>
          <a:p>
            <a:r>
              <a:rPr lang="en-US" baseline="0" dirty="0" smtClean="0"/>
              <a:t>Sum together the variables for +t in the first table (0.08 + 0.08 = 0.17).</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36</a:t>
            </a:fld>
            <a:endParaRPr lang="en-US"/>
          </a:p>
        </p:txBody>
      </p:sp>
    </p:spTree>
    <p:extLst>
      <p:ext uri="{BB962C8B-B14F-4D97-AF65-F5344CB8AC3E}">
        <p14:creationId xmlns:p14="http://schemas.microsoft.com/office/powerpoint/2010/main" val="171831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You can do this for multiple variables. </a:t>
            </a:r>
          </a:p>
          <a:p>
            <a:r>
              <a:rPr lang="en-US" dirty="0" smtClean="0"/>
              <a:t>Sum out over</a:t>
            </a:r>
            <a:r>
              <a:rPr lang="en-US" baseline="0" dirty="0" smtClean="0"/>
              <a:t> R.  For the first row in P(T,L) we sum over the consistent entries in the R,T,L table (+</a:t>
            </a:r>
            <a:r>
              <a:rPr lang="en-US" baseline="0" dirty="0" err="1" smtClean="0"/>
              <a:t>r,+t,+l</a:t>
            </a:r>
            <a:r>
              <a:rPr lang="en-US" baseline="0" dirty="0" smtClean="0"/>
              <a:t> plus </a:t>
            </a:r>
            <a:r>
              <a:rPr lang="mr-IN" baseline="0" dirty="0" smtClean="0"/>
              <a:t>–</a:t>
            </a:r>
            <a:r>
              <a:rPr lang="en-US" baseline="0" dirty="0" smtClean="0"/>
              <a:t>r,+</a:t>
            </a:r>
            <a:r>
              <a:rPr lang="en-US" baseline="0" dirty="0" err="1" smtClean="0"/>
              <a:t>t+l</a:t>
            </a:r>
            <a:r>
              <a:rPr lang="en-US" baseline="0" dirty="0" smtClean="0"/>
              <a:t>) 0.024+0.027 = 0.051.</a:t>
            </a:r>
          </a:p>
          <a:p>
            <a:r>
              <a:rPr lang="en-US" baseline="0" dirty="0" smtClean="0"/>
              <a:t>We can do the same thing to sum out T.</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37</a:t>
            </a:fld>
            <a:endParaRPr lang="en-US"/>
          </a:p>
        </p:txBody>
      </p:sp>
    </p:spTree>
    <p:extLst>
      <p:ext uri="{BB962C8B-B14F-4D97-AF65-F5344CB8AC3E}">
        <p14:creationId xmlns:p14="http://schemas.microsoft.com/office/powerpoint/2010/main" val="9691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Inference by</a:t>
            </a:r>
            <a:r>
              <a:rPr lang="en-US" baseline="0" dirty="0" smtClean="0"/>
              <a:t> enumerations = </a:t>
            </a:r>
            <a:r>
              <a:rPr lang="en-US" dirty="0" smtClean="0"/>
              <a:t>Do all the joins first,</a:t>
            </a:r>
            <a:r>
              <a:rPr lang="en-US" baseline="0" dirty="0" smtClean="0"/>
              <a:t> then do all of the eliminations.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38</a:t>
            </a:fld>
            <a:endParaRPr lang="en-US"/>
          </a:p>
        </p:txBody>
      </p:sp>
    </p:spTree>
    <p:extLst>
      <p:ext uri="{BB962C8B-B14F-4D97-AF65-F5344CB8AC3E}">
        <p14:creationId xmlns:p14="http://schemas.microsoft.com/office/powerpoint/2010/main" val="830834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Show what cancels 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assumptions that are available to us are given by P(X,Y,X)</a:t>
            </a:r>
            <a:r>
              <a:rPr lang="en-US" baseline="0" dirty="0" smtClean="0"/>
              <a:t> = P(X) P(Y|X) P(Z|Y)</a:t>
            </a:r>
            <a:endParaRPr lang="en-US" dirty="0" smtClean="0"/>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4</a:t>
            </a:fld>
            <a:endParaRPr lang="en-US"/>
          </a:p>
        </p:txBody>
      </p:sp>
    </p:spTree>
    <p:extLst>
      <p:ext uri="{BB962C8B-B14F-4D97-AF65-F5344CB8AC3E}">
        <p14:creationId xmlns:p14="http://schemas.microsoft.com/office/powerpoint/2010/main" val="387742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Variable elimination</a:t>
            </a:r>
            <a:r>
              <a:rPr lang="en-US" baseline="0" dirty="0" smtClean="0"/>
              <a:t> = interleaving them.</a:t>
            </a:r>
          </a:p>
          <a:p>
            <a:r>
              <a:rPr lang="en-US" baseline="0" dirty="0" smtClean="0"/>
              <a:t>Join on a variable, then eliminate it.   If you want to eliminate a variable, you cannot do so until you’ve joined it.  Joining it captures all of the relationships that are mediated via your hidden variables.  Once you’ve eliminated it you’ve got those relationships.  But you must join first.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39</a:t>
            </a:fld>
            <a:endParaRPr lang="en-US"/>
          </a:p>
        </p:txBody>
      </p:sp>
    </p:spTree>
    <p:extLst>
      <p:ext uri="{BB962C8B-B14F-4D97-AF65-F5344CB8AC3E}">
        <p14:creationId xmlns:p14="http://schemas.microsoft.com/office/powerpoint/2010/main" val="1369889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Here’s two different ways of answering the query</a:t>
            </a:r>
            <a:r>
              <a:rPr lang="en-US" baseline="0" dirty="0" smtClean="0"/>
              <a:t> “What’s the probability of being late?”</a:t>
            </a:r>
          </a:p>
          <a:p>
            <a:endParaRPr lang="en-US" baseline="0" dirty="0" smtClean="0"/>
          </a:p>
          <a:p>
            <a:r>
              <a:rPr lang="en-US" baseline="0" dirty="0" smtClean="0"/>
              <a:t>We can move the summation over R further back, because the first term doesn’t involve R.  Product is commutative. </a:t>
            </a:r>
          </a:p>
          <a:p>
            <a:endParaRPr lang="en-US" baseline="0" dirty="0" smtClean="0"/>
          </a:p>
          <a:p>
            <a:r>
              <a:rPr lang="en-US" baseline="0" dirty="0" smtClean="0"/>
              <a:t>Joining on R give us a factor over R and T.</a:t>
            </a:r>
          </a:p>
          <a:p>
            <a:r>
              <a:rPr lang="en-US" baseline="0" dirty="0" smtClean="0"/>
              <a:t>Eliminating R gives us a factor just on T.  We can denote this new factor as F_1(T).  Then we’re left with F_1(T) and P(L|T).</a:t>
            </a:r>
          </a:p>
          <a:p>
            <a:r>
              <a:rPr lang="en-US" baseline="0" dirty="0" smtClean="0"/>
              <a:t>Joining on T gives us the factor on L and F_1(T).</a:t>
            </a:r>
          </a:p>
          <a:p>
            <a:r>
              <a:rPr lang="en-US" baseline="0" dirty="0" smtClean="0"/>
              <a:t>Eliminating T gives us the answer to our query on L.</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40</a:t>
            </a:fld>
            <a:endParaRPr lang="en-US"/>
          </a:p>
        </p:txBody>
      </p:sp>
    </p:spTree>
    <p:extLst>
      <p:ext uri="{BB962C8B-B14F-4D97-AF65-F5344CB8AC3E}">
        <p14:creationId xmlns:p14="http://schemas.microsoft.com/office/powerpoint/2010/main" val="1779266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After summing out over</a:t>
            </a:r>
            <a:r>
              <a:rPr lang="en-US" baseline="0" dirty="0" smtClean="0"/>
              <a:t> R, P(T) could just be called F_1(T).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41</a:t>
            </a:fld>
            <a:endParaRPr lang="en-US"/>
          </a:p>
        </p:txBody>
      </p:sp>
    </p:spTree>
    <p:extLst>
      <p:ext uri="{BB962C8B-B14F-4D97-AF65-F5344CB8AC3E}">
        <p14:creationId xmlns:p14="http://schemas.microsoft.com/office/powerpoint/2010/main" val="562034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When there’s evidence, you look at your table and only</a:t>
            </a:r>
            <a:r>
              <a:rPr lang="en-US" baseline="0" dirty="0" smtClean="0"/>
              <a:t> retain entries that are consistent with the evidence, just like in inference by elimination. </a:t>
            </a:r>
          </a:p>
          <a:p>
            <a:r>
              <a:rPr lang="en-US" baseline="0" dirty="0" smtClean="0"/>
              <a:t>Works the same way as before.</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42</a:t>
            </a:fld>
            <a:endParaRPr lang="en-US"/>
          </a:p>
        </p:txBody>
      </p:sp>
    </p:spTree>
    <p:extLst>
      <p:ext uri="{BB962C8B-B14F-4D97-AF65-F5344CB8AC3E}">
        <p14:creationId xmlns:p14="http://schemas.microsoft.com/office/powerpoint/2010/main" val="1766256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If our joint table has +r and L in it, then we can get the conditional by finding the</a:t>
            </a:r>
            <a:r>
              <a:rPr lang="en-US" baseline="0" dirty="0" smtClean="0"/>
              <a:t> normalizing factor by adding up everything in this table, and dividing by it.</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43</a:t>
            </a:fld>
            <a:endParaRPr lang="en-US"/>
          </a:p>
        </p:txBody>
      </p:sp>
    </p:spTree>
    <p:extLst>
      <p:ext uri="{BB962C8B-B14F-4D97-AF65-F5344CB8AC3E}">
        <p14:creationId xmlns:p14="http://schemas.microsoft.com/office/powerpoint/2010/main" val="9383721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Choice point is </a:t>
            </a:r>
            <a:r>
              <a:rPr lang="en-US" sz="2000" dirty="0" smtClean="0">
                <a:ea typeface="ＭＳ Ｐゴシック" pitchFamily="34" charset="-128"/>
              </a:rPr>
              <a:t>Pick a hidden variable H</a:t>
            </a:r>
            <a:r>
              <a:rPr lang="en-US" sz="1200" dirty="0" smtClean="0">
                <a:ea typeface="ＭＳ Ｐゴシック" charset="0"/>
              </a:rPr>
              <a:t>.</a:t>
            </a:r>
            <a:r>
              <a:rPr lang="en-US" sz="1200" baseline="0" dirty="0" smtClean="0">
                <a:ea typeface="ＭＳ Ｐゴシック" charset="0"/>
              </a:rPr>
              <a:t>  Any ordering of hidden variables is valid. All will give you a correct answer.  Some orderings will lead to very big factors being generated along the way.  Others will lead to smaller factors.  Algorithms can try to pick out orderings that will keep the factors small, to lessen the computation. </a:t>
            </a:r>
            <a:endParaRPr lang="en-US" sz="2000" dirty="0" smtClean="0">
              <a:ea typeface="ＭＳ Ｐゴシック" pitchFamily="34" charset="-128"/>
            </a:endParaRPr>
          </a:p>
        </p:txBody>
      </p:sp>
      <p:sp>
        <p:nvSpPr>
          <p:cNvPr id="4" name="Slide Number Placeholder 3"/>
          <p:cNvSpPr>
            <a:spLocks noGrp="1"/>
          </p:cNvSpPr>
          <p:nvPr>
            <p:ph type="sldNum" sz="quarter" idx="10"/>
          </p:nvPr>
        </p:nvSpPr>
        <p:spPr/>
        <p:txBody>
          <a:bodyPr/>
          <a:lstStyle/>
          <a:p>
            <a:fld id="{6BBA52A2-6AE2-47FE-A754-A7EB9B5F06DC}" type="slidenum">
              <a:rPr lang="en-US" smtClean="0"/>
              <a:pPr/>
              <a:t>44</a:t>
            </a:fld>
            <a:endParaRPr lang="en-US"/>
          </a:p>
        </p:txBody>
      </p:sp>
    </p:spTree>
    <p:extLst>
      <p:ext uri="{BB962C8B-B14F-4D97-AF65-F5344CB8AC3E}">
        <p14:creationId xmlns:p14="http://schemas.microsoft.com/office/powerpoint/2010/main" val="918090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Let’s take a look at different ordering without actually don’t the computation.</a:t>
            </a:r>
            <a:br>
              <a:rPr lang="en-US" dirty="0" smtClean="0"/>
            </a:br>
            <a:r>
              <a:rPr lang="en-US" dirty="0" smtClean="0"/>
              <a:t/>
            </a:r>
            <a:br>
              <a:rPr lang="en-US" dirty="0" smtClean="0"/>
            </a:br>
            <a:r>
              <a:rPr lang="en-US" dirty="0" smtClean="0"/>
              <a:t>Choose</a:t>
            </a:r>
            <a:r>
              <a:rPr lang="en-US" baseline="0" dirty="0" smtClean="0"/>
              <a:t> </a:t>
            </a:r>
            <a:r>
              <a:rPr lang="en-US" baseline="0" smtClean="0"/>
              <a:t>a hidden variable to eliminate.</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46</a:t>
            </a:fld>
            <a:endParaRPr lang="en-US"/>
          </a:p>
        </p:txBody>
      </p:sp>
    </p:spTree>
    <p:extLst>
      <p:ext uri="{BB962C8B-B14F-4D97-AF65-F5344CB8AC3E}">
        <p14:creationId xmlns:p14="http://schemas.microsoft.com/office/powerpoint/2010/main" val="162620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If X  is always</a:t>
            </a:r>
            <a:r>
              <a:rPr lang="en-US" baseline="0" dirty="0" smtClean="0"/>
              <a:t> equal to Y and Z is always equal to Y, then they’re not independent.</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5</a:t>
            </a:fld>
            <a:endParaRPr lang="en-US"/>
          </a:p>
        </p:txBody>
      </p:sp>
    </p:spTree>
    <p:extLst>
      <p:ext uri="{BB962C8B-B14F-4D97-AF65-F5344CB8AC3E}">
        <p14:creationId xmlns:p14="http://schemas.microsoft.com/office/powerpoint/2010/main" val="2058840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Special case where observing the thing in the middle make things depend</a:t>
            </a:r>
            <a:r>
              <a:rPr lang="en-US" baseline="0" dirty="0" smtClean="0"/>
              <a:t> on each other.  You have two causes. One of the causes must be true.  Observing one of the causes to be true, means that the second cause doesn’t have to be true. Seeing one explains away the need for the other</a:t>
            </a: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From the Bayes net we know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P(C,B,E) = P(C) P(B)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can sum over E on both sides: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err="1" smtClean="0">
                <a:solidFill>
                  <a:schemeClr val="tx1"/>
                </a:solidFill>
                <a:effectLst/>
                <a:latin typeface="Arial" charset="0"/>
                <a:ea typeface="ＭＳ Ｐゴシック" charset="0"/>
                <a:cs typeface="ＭＳ Ｐゴシック" charset="0"/>
              </a:rPr>
              <a:t>Σ</a:t>
            </a:r>
            <a:r>
              <a:rPr lang="en-US" sz="1200" b="0" i="0" u="none" strike="noStrike" kern="1200" baseline="0" dirty="0" smtClean="0">
                <a:solidFill>
                  <a:schemeClr val="tx1"/>
                </a:solidFill>
                <a:effectLst/>
                <a:latin typeface="Arial" charset="0"/>
                <a:ea typeface="ＭＳ Ｐゴシック" charset="0"/>
                <a:cs typeface="ＭＳ Ｐゴシック" charset="0"/>
              </a:rPr>
              <a:t>_ </a:t>
            </a:r>
            <a:r>
              <a:rPr lang="en-US" baseline="0" dirty="0" smtClean="0"/>
              <a:t>E P(C,B,E) = </a:t>
            </a:r>
            <a:r>
              <a:rPr lang="en-US" sz="1200" b="0" i="0" u="none" strike="noStrike" kern="1200" dirty="0" smtClean="0">
                <a:solidFill>
                  <a:schemeClr val="tx1"/>
                </a:solidFill>
                <a:effectLst/>
                <a:latin typeface="Arial" charset="0"/>
                <a:ea typeface="ＭＳ Ｐゴシック" charset="0"/>
                <a:cs typeface="ＭＳ Ｐゴシック" charset="0"/>
              </a:rPr>
              <a:t>Σ_</a:t>
            </a:r>
            <a:r>
              <a:rPr lang="en-US" baseline="0" dirty="0" smtClean="0"/>
              <a:t>E P(C) P(B)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can rearrange the </a:t>
            </a:r>
            <a:r>
              <a:rPr lang="en-US" baseline="0" dirty="0" err="1" smtClean="0"/>
              <a:t>righthand</a:t>
            </a:r>
            <a:r>
              <a:rPr lang="en-US" baseline="0" dirty="0" smtClean="0"/>
              <a:t> side to move the sub to what it scopes over: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Arial" charset="0"/>
                <a:ea typeface="ＭＳ Ｐゴシック" charset="0"/>
                <a:cs typeface="ＭＳ Ｐゴシック" charset="0"/>
              </a:rPr>
              <a:t>Σ</a:t>
            </a:r>
            <a:r>
              <a:rPr lang="en-US" baseline="0" dirty="0" smtClean="0"/>
              <a:t>_E P(C,B,E) =  P(C) P(B) </a:t>
            </a:r>
            <a:r>
              <a:rPr lang="en-US" sz="1200" b="0" i="0" u="none" strike="noStrike" kern="1200" dirty="0" smtClean="0">
                <a:solidFill>
                  <a:schemeClr val="tx1"/>
                </a:solidFill>
                <a:effectLst/>
                <a:latin typeface="Arial" charset="0"/>
                <a:ea typeface="ＭＳ Ｐゴシック" charset="0"/>
                <a:cs typeface="ＭＳ Ｐゴシック" charset="0"/>
              </a:rPr>
              <a:t>Σ_</a:t>
            </a:r>
            <a:r>
              <a:rPr lang="en-US" baseline="0" dirty="0" smtClean="0"/>
              <a:t>E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term </a:t>
            </a:r>
            <a:r>
              <a:rPr lang="en-US" sz="1200" b="0" i="0" u="none" strike="noStrike" kern="1200" dirty="0" smtClean="0">
                <a:solidFill>
                  <a:schemeClr val="tx1"/>
                </a:solidFill>
                <a:effectLst/>
                <a:latin typeface="Arial" charset="0"/>
                <a:ea typeface="ＭＳ Ｐゴシック" charset="0"/>
                <a:cs typeface="ＭＳ Ｐゴシック" charset="0"/>
              </a:rPr>
              <a:t>Σ</a:t>
            </a:r>
            <a:r>
              <a:rPr lang="en-US" baseline="0" dirty="0" smtClean="0"/>
              <a:t>_E P(E | B, C) = 1, so we are left with: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P(C,B)  = P(C) P(B)</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which is the definition of independence.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Alternately we can use the independence assumptions that are encoded in all Bayes Nets.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smtClean="0"/>
              <a:t>X_i</a:t>
            </a:r>
            <a:r>
              <a:rPr lang="en-US" baseline="0" dirty="0" smtClean="0"/>
              <a:t>  _||_  X_1 </a:t>
            </a:r>
            <a:r>
              <a:rPr lang="mr-IN" baseline="0" dirty="0" smtClean="0"/>
              <a:t>…</a:t>
            </a:r>
            <a:r>
              <a:rPr lang="en-US" baseline="0" dirty="0" smtClean="0"/>
              <a:t> X_i-1 </a:t>
            </a:r>
            <a:r>
              <a:rPr lang="mr-IN" baseline="0" dirty="0" smtClean="0"/>
              <a:t>–</a:t>
            </a:r>
            <a:r>
              <a:rPr lang="en-US" baseline="0" dirty="0" smtClean="0"/>
              <a:t> parents(</a:t>
            </a:r>
            <a:r>
              <a:rPr lang="en-US" baseline="0" dirty="0" err="1" smtClean="0"/>
              <a:t>X_i</a:t>
            </a:r>
            <a:r>
              <a:rPr lang="en-US" baseline="0" dirty="0" smtClean="0"/>
              <a:t>) | parents (</a:t>
            </a:r>
            <a:r>
              <a:rPr lang="en-US" baseline="0" dirty="0" err="1" smtClean="0"/>
              <a:t>X_i</a:t>
            </a:r>
            <a:r>
              <a:rPr lang="en-US" baseline="0" dirty="0" smtClean="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 ordering we could take here is X, Y, Z, so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X _||_ Y | empty set.</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6BBA52A2-6AE2-47FE-A754-A7EB9B5F06DC}" type="slidenum">
              <a:rPr lang="en-US" smtClean="0"/>
              <a:pPr/>
              <a:t>7</a:t>
            </a:fld>
            <a:endParaRPr lang="en-US"/>
          </a:p>
        </p:txBody>
      </p:sp>
    </p:spTree>
    <p:extLst>
      <p:ext uri="{BB962C8B-B14F-4D97-AF65-F5344CB8AC3E}">
        <p14:creationId xmlns:p14="http://schemas.microsoft.com/office/powerpoint/2010/main" val="1626270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Break the graph down to triples.  Check if there is influence running along those triples.</a:t>
            </a:r>
            <a:r>
              <a:rPr lang="en-US" baseline="0" dirty="0" smtClean="0"/>
              <a:t> Analyze the graph. check everywhere in the graph where influence can run between two variables, or see if it is blocked.</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9</a:t>
            </a:fld>
            <a:endParaRPr lang="en-US"/>
          </a:p>
        </p:txBody>
      </p:sp>
    </p:spTree>
    <p:extLst>
      <p:ext uri="{BB962C8B-B14F-4D97-AF65-F5344CB8AC3E}">
        <p14:creationId xmlns:p14="http://schemas.microsoft.com/office/powerpoint/2010/main" val="509072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First attempt:</a:t>
            </a:r>
            <a:r>
              <a:rPr lang="en-US" baseline="0" dirty="0" smtClean="0"/>
              <a:t> </a:t>
            </a:r>
            <a:r>
              <a:rPr lang="en-US" dirty="0" smtClean="0"/>
              <a:t>check whether there’s a path</a:t>
            </a:r>
            <a:r>
              <a:rPr lang="en-US" baseline="0" dirty="0" smtClean="0"/>
              <a:t> between two variables.  Check whether it’s been blocked by some evidence.  If not, then they are conditionally independent.</a:t>
            </a:r>
          </a:p>
          <a:p>
            <a:r>
              <a:rPr lang="en-US" baseline="0" dirty="0" smtClean="0"/>
              <a:t>Too simple. </a:t>
            </a:r>
          </a:p>
          <a:p>
            <a:endParaRPr lang="en-US" baseline="0" dirty="0" smtClean="0"/>
          </a:p>
          <a:p>
            <a:r>
              <a:rPr lang="en-US" baseline="0" dirty="0" smtClean="0"/>
              <a:t>Observing T lets the influence run between R and B.</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10</a:t>
            </a:fld>
            <a:endParaRPr lang="en-US"/>
          </a:p>
        </p:txBody>
      </p:sp>
    </p:spTree>
    <p:extLst>
      <p:ext uri="{BB962C8B-B14F-4D97-AF65-F5344CB8AC3E}">
        <p14:creationId xmlns:p14="http://schemas.microsoft.com/office/powerpoint/2010/main" val="114753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First one is a causal change.  When the middle variable isn’t active, then there’s influence between the first and the third.</a:t>
            </a:r>
            <a:r>
              <a:rPr lang="en-US" baseline="0" dirty="0" smtClean="0"/>
              <a:t>  However, once you observe the middle variable, it blocks the influences between them and makes them independent. </a:t>
            </a:r>
          </a:p>
          <a:p>
            <a:r>
              <a:rPr lang="en-US" baseline="0" dirty="0" smtClean="0"/>
              <a:t>Second is the common cause.  Same story</a:t>
            </a:r>
            <a:r>
              <a:rPr lang="en-US" baseline="0" dirty="0" smtClean="0"/>
              <a:t>.</a:t>
            </a:r>
            <a:endParaRPr lang="en-US" baseline="0" dirty="0" smtClean="0"/>
          </a:p>
          <a:p>
            <a:r>
              <a:rPr lang="en-US" baseline="0" dirty="0" smtClean="0"/>
              <a:t>Third is the common effect.  This is the odd one out</a:t>
            </a:r>
            <a:r>
              <a:rPr lang="en-US" baseline="0" dirty="0" smtClean="0"/>
              <a:t>.</a:t>
            </a:r>
          </a:p>
          <a:p>
            <a:endParaRPr lang="en-US" baseline="0" dirty="0" smtClean="0"/>
          </a:p>
          <a:p>
            <a:r>
              <a:rPr lang="en-US" baseline="0" dirty="0" smtClean="0"/>
              <a:t>What does it mean to be an active triple or inactive triple in the larger context?  </a:t>
            </a:r>
          </a:p>
          <a:p>
            <a:r>
              <a:rPr lang="en-US" baseline="0" dirty="0" smtClean="0"/>
              <a:t>If every triple along a path is active, then we have an active path.</a:t>
            </a:r>
          </a:p>
          <a:p>
            <a:r>
              <a:rPr lang="en-US" baseline="0" dirty="0" smtClean="0"/>
              <a:t>If one or more triples is in active, then the whole path is inactive.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11</a:t>
            </a:fld>
            <a:endParaRPr lang="en-US"/>
          </a:p>
        </p:txBody>
      </p:sp>
    </p:spTree>
    <p:extLst>
      <p:ext uri="{BB962C8B-B14F-4D97-AF65-F5344CB8AC3E}">
        <p14:creationId xmlns:p14="http://schemas.microsoft.com/office/powerpoint/2010/main" val="63160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Is it guaranteed to be true for</a:t>
            </a:r>
            <a:r>
              <a:rPr lang="en-US" baseline="0" dirty="0" smtClean="0"/>
              <a:t> Xi and </a:t>
            </a:r>
            <a:r>
              <a:rPr lang="en-US" baseline="0" dirty="0" err="1" smtClean="0"/>
              <a:t>Xj</a:t>
            </a:r>
            <a:r>
              <a:rPr lang="en-US" baseline="0" dirty="0" smtClean="0"/>
              <a:t> are independent given these variables and given this BN structure.</a:t>
            </a:r>
          </a:p>
          <a:p>
            <a:endParaRPr lang="en-US" baseline="0" dirty="0" smtClean="0"/>
          </a:p>
          <a:p>
            <a:r>
              <a:rPr lang="en-US" baseline="0" dirty="0" smtClean="0"/>
              <a:t>Just not guaranteed.  It could be there or not.  (If every distribution becomes a uniform distribution given the parent variables, then no dependencies) </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12</a:t>
            </a:fld>
            <a:endParaRPr lang="en-US"/>
          </a:p>
        </p:txBody>
      </p:sp>
    </p:spTree>
    <p:extLst>
      <p:ext uri="{BB962C8B-B14F-4D97-AF65-F5344CB8AC3E}">
        <p14:creationId xmlns:p14="http://schemas.microsoft.com/office/powerpoint/2010/main" val="283609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728E5713-987D-44B7-9DCB-B970C29ABF3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2511D58-D3A4-4DBA-B13D-4273DB8808E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04DF701-6BAB-4E65-BA31-CB487E6AA0D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0AB43A5-7FF7-4E76-A6CF-DE4C172F49C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42B57F0-4ED9-4AA8-BECF-57D4B043862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83FF63F4-C7E4-4D60-AB33-E064A9DFB03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A490379-891A-469D-9C4C-B96F80E1974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202A16BB-9E8B-43A5-A215-DE51D5E530F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93673E2C-7BB5-43EA-AC5E-0D79EAEDFCD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EA01F640-69E8-44FA-B6D4-5BB95BC3E41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99566F89-BD2F-45C9-A86E-AE3311D3A8F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0A922742-EF7D-4FF1-A8FB-71468DC9BB97}"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owdsourcing-class.org/" TargetMode="External"/><Relationship Id="rId4" Type="http://schemas.openxmlformats.org/officeDocument/2006/relationships/hyperlink" Target="https://forms.cis.upenn.edu/waitlist/" TargetMode="External"/><Relationship Id="rId1" Type="http://schemas.openxmlformats.org/officeDocument/2006/relationships/slideLayout" Target="../slideLayouts/slideLayout2.xml"/><Relationship Id="rId2" Type="http://schemas.openxmlformats.org/officeDocument/2006/relationships/hyperlink" Target="http://computational-linguistics-class.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5.png"/><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tags" Target="../tags/tag12.xml"/><Relationship Id="rId2"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tags" Target="../tags/tag16.xml"/><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14.xml"/><Relationship Id="rId2" Type="http://schemas.openxmlformats.org/officeDocument/2006/relationships/tags" Target="../tags/tag15.xml"/></Relationships>
</file>

<file path=ppt/slides/_rels/slide14.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slideLayout" Target="../slideLayouts/slideLayout2.xml"/><Relationship Id="rId7" Type="http://schemas.openxmlformats.org/officeDocument/2006/relationships/notesSlide" Target="../notesSlides/notesSlide11.xml"/><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tags" Target="../tags/tag24.xml"/><Relationship Id="rId4" Type="http://schemas.openxmlformats.org/officeDocument/2006/relationships/slideLayout" Target="../slideLayouts/slideLayout2.xml"/><Relationship Id="rId5" Type="http://schemas.openxmlformats.org/officeDocument/2006/relationships/notesSlide" Target="../notesSlides/notesSlide12.xm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tags" Target="../tags/tag22.xml"/><Relationship Id="rId2" Type="http://schemas.openxmlformats.org/officeDocument/2006/relationships/tags" Target="../tags/tag23.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5.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tags" Target="../tags/tag25.xml"/><Relationship Id="rId2" Type="http://schemas.openxmlformats.org/officeDocument/2006/relationships/tags" Target="../tags/tag26.xml"/></Relationships>
</file>

<file path=ppt/slides/_rels/slide22.xml.rels><?xml version="1.0" encoding="UTF-8" standalone="yes"?>
<Relationships xmlns="http://schemas.openxmlformats.org/package/2006/relationships"><Relationship Id="rId9" Type="http://schemas.openxmlformats.org/officeDocument/2006/relationships/tags" Target="../tags/tag35.xml"/><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emf"/><Relationship Id="rId10" Type="http://schemas.openxmlformats.org/officeDocument/2006/relationships/tags" Target="../tags/tag36.xml"/><Relationship Id="rId11" Type="http://schemas.openxmlformats.org/officeDocument/2006/relationships/slideLayout" Target="../slideLayouts/slideLayout2.xml"/><Relationship Id="rId12" Type="http://schemas.openxmlformats.org/officeDocument/2006/relationships/notesSlide" Target="../notesSlides/notesSlide16.xml"/><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 Id="rId1" Type="http://schemas.openxmlformats.org/officeDocument/2006/relationships/tags" Target="../tags/tag27.xml"/><Relationship Id="rId2" Type="http://schemas.openxmlformats.org/officeDocument/2006/relationships/tags" Target="../tags/tag28.xml"/><Relationship Id="rId3" Type="http://schemas.openxmlformats.org/officeDocument/2006/relationships/tags" Target="../tags/tag29.xml"/><Relationship Id="rId4" Type="http://schemas.openxmlformats.org/officeDocument/2006/relationships/tags" Target="../tags/tag30.xml"/><Relationship Id="rId5" Type="http://schemas.openxmlformats.org/officeDocument/2006/relationships/tags" Target="../tags/tag31.xml"/><Relationship Id="rId6" Type="http://schemas.openxmlformats.org/officeDocument/2006/relationships/tags" Target="../tags/tag32.xml"/><Relationship Id="rId7" Type="http://schemas.openxmlformats.org/officeDocument/2006/relationships/tags" Target="../tags/tag33.xml"/><Relationship Id="rId8" Type="http://schemas.openxmlformats.org/officeDocument/2006/relationships/tags" Target="../tags/tag34.xml"/></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image" Target="../media/image54.emf"/><Relationship Id="rId7"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9.xml"/><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tags" Target="../tags/tag37.xml"/><Relationship Id="rId2" Type="http://schemas.openxmlformats.org/officeDocument/2006/relationships/tags" Target="../tags/tag38.xml"/></Relationships>
</file>

<file path=ppt/slides/_rels/slide27.xml.rels><?xml version="1.0" encoding="UTF-8" standalone="yes"?>
<Relationships xmlns="http://schemas.openxmlformats.org/package/2006/relationships"><Relationship Id="rId11" Type="http://schemas.openxmlformats.org/officeDocument/2006/relationships/image" Target="../media/image67.png"/><Relationship Id="rId12" Type="http://schemas.openxmlformats.org/officeDocument/2006/relationships/image" Target="../media/image68.png"/><Relationship Id="rId1" Type="http://schemas.openxmlformats.org/officeDocument/2006/relationships/tags" Target="../tags/tag39.xml"/><Relationship Id="rId2" Type="http://schemas.openxmlformats.org/officeDocument/2006/relationships/tags" Target="../tags/tag40.xml"/><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slideLayout" Target="../slideLayouts/slideLayout2.xml"/><Relationship Id="rId6" Type="http://schemas.openxmlformats.org/officeDocument/2006/relationships/notesSlide" Target="../notesSlides/notesSlide20.xml"/><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tags" Target="../tags/tag45.xml"/><Relationship Id="rId4" Type="http://schemas.openxmlformats.org/officeDocument/2006/relationships/slideLayout" Target="../slideLayouts/slideLayout2.xml"/><Relationship Id="rId5" Type="http://schemas.openxmlformats.org/officeDocument/2006/relationships/notesSlide" Target="../notesSlides/notesSlide21.xml"/><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 Type="http://schemas.openxmlformats.org/officeDocument/2006/relationships/tags" Target="../tags/tag43.xml"/><Relationship Id="rId2" Type="http://schemas.openxmlformats.org/officeDocument/2006/relationships/tags" Target="../tags/tag44.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48.xml"/><Relationship Id="rId4" Type="http://schemas.openxmlformats.org/officeDocument/2006/relationships/slideLayout" Target="../slideLayouts/slideLayout2.xml"/><Relationship Id="rId5" Type="http://schemas.openxmlformats.org/officeDocument/2006/relationships/notesSlide" Target="../notesSlides/notesSlide23.xml"/><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emf"/><Relationship Id="rId10" Type="http://schemas.openxmlformats.org/officeDocument/2006/relationships/image" Target="../media/image81.emf"/><Relationship Id="rId11" Type="http://schemas.openxmlformats.org/officeDocument/2006/relationships/image" Target="../media/image82.emf"/><Relationship Id="rId1" Type="http://schemas.openxmlformats.org/officeDocument/2006/relationships/tags" Target="../tags/tag46.xml"/><Relationship Id="rId2" Type="http://schemas.openxmlformats.org/officeDocument/2006/relationships/tags" Target="../tags/tag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32.xml.rels><?xml version="1.0" encoding="UTF-8" standalone="yes"?>
<Relationships xmlns="http://schemas.openxmlformats.org/package/2006/relationships"><Relationship Id="rId11" Type="http://schemas.openxmlformats.org/officeDocument/2006/relationships/image" Target="../media/image85.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88.png"/><Relationship Id="rId15" Type="http://schemas.openxmlformats.org/officeDocument/2006/relationships/image" Target="../media/image89.png"/><Relationship Id="rId16" Type="http://schemas.openxmlformats.org/officeDocument/2006/relationships/image" Target="../media/image90.png"/><Relationship Id="rId1" Type="http://schemas.openxmlformats.org/officeDocument/2006/relationships/tags" Target="../tags/tag49.xml"/><Relationship Id="rId2" Type="http://schemas.openxmlformats.org/officeDocument/2006/relationships/tags" Target="../tags/tag50.xml"/><Relationship Id="rId3" Type="http://schemas.openxmlformats.org/officeDocument/2006/relationships/tags" Target="../tags/tag51.xml"/><Relationship Id="rId4" Type="http://schemas.openxmlformats.org/officeDocument/2006/relationships/tags" Target="../tags/tag52.xml"/><Relationship Id="rId5" Type="http://schemas.openxmlformats.org/officeDocument/2006/relationships/tags" Target="../tags/tag53.xml"/><Relationship Id="rId6" Type="http://schemas.openxmlformats.org/officeDocument/2006/relationships/tags" Target="../tags/tag54.xml"/><Relationship Id="rId7" Type="http://schemas.openxmlformats.org/officeDocument/2006/relationships/tags" Target="../tags/tag55.xml"/><Relationship Id="rId8" Type="http://schemas.openxmlformats.org/officeDocument/2006/relationships/slideLayout" Target="../slideLayouts/slideLayout2.xml"/><Relationship Id="rId9" Type="http://schemas.openxmlformats.org/officeDocument/2006/relationships/notesSlide" Target="../notesSlides/notesSlide24.xml"/><Relationship Id="rId10" Type="http://schemas.openxmlformats.org/officeDocument/2006/relationships/image" Target="../media/image84.png"/></Relationships>
</file>

<file path=ppt/slides/_rels/slide33.xml.rels><?xml version="1.0" encoding="UTF-8" standalone="yes"?>
<Relationships xmlns="http://schemas.openxmlformats.org/package/2006/relationships"><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 Type="http://schemas.openxmlformats.org/officeDocument/2006/relationships/tags" Target="../tags/tag56.xml"/><Relationship Id="rId2" Type="http://schemas.openxmlformats.org/officeDocument/2006/relationships/tags" Target="../tags/tag57.xml"/><Relationship Id="rId3" Type="http://schemas.openxmlformats.org/officeDocument/2006/relationships/tags" Target="../tags/tag58.xml"/><Relationship Id="rId4" Type="http://schemas.openxmlformats.org/officeDocument/2006/relationships/tags" Target="../tags/tag59.xml"/><Relationship Id="rId5" Type="http://schemas.openxmlformats.org/officeDocument/2006/relationships/tags" Target="../tags/tag60.xml"/><Relationship Id="rId6" Type="http://schemas.openxmlformats.org/officeDocument/2006/relationships/slideLayout" Target="../slideLayouts/slideLayout2.xml"/><Relationship Id="rId7" Type="http://schemas.openxmlformats.org/officeDocument/2006/relationships/notesSlide" Target="../notesSlides/notesSlide25.xml"/><Relationship Id="rId8" Type="http://schemas.openxmlformats.org/officeDocument/2006/relationships/image" Target="../media/image91.png"/><Relationship Id="rId9" Type="http://schemas.openxmlformats.org/officeDocument/2006/relationships/image" Target="../media/image92.png"/><Relationship Id="rId10" Type="http://schemas.openxmlformats.org/officeDocument/2006/relationships/image" Target="../media/image9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35.xml.rels><?xml version="1.0" encoding="UTF-8" standalone="yes"?>
<Relationships xmlns="http://schemas.openxmlformats.org/package/2006/relationships"><Relationship Id="rId11" Type="http://schemas.openxmlformats.org/officeDocument/2006/relationships/image" Target="../media/image77.png"/><Relationship Id="rId12" Type="http://schemas.openxmlformats.org/officeDocument/2006/relationships/image" Target="../media/image79.png"/><Relationship Id="rId13" Type="http://schemas.openxmlformats.org/officeDocument/2006/relationships/image" Target="../media/image99.png"/><Relationship Id="rId14" Type="http://schemas.openxmlformats.org/officeDocument/2006/relationships/image" Target="../media/image100.png"/><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tags" Target="../tags/tag63.xml"/><Relationship Id="rId4" Type="http://schemas.openxmlformats.org/officeDocument/2006/relationships/tags" Target="../tags/tag64.xml"/><Relationship Id="rId5" Type="http://schemas.openxmlformats.org/officeDocument/2006/relationships/tags" Target="../tags/tag65.xml"/><Relationship Id="rId6" Type="http://schemas.openxmlformats.org/officeDocument/2006/relationships/tags" Target="../tags/tag66.xml"/><Relationship Id="rId7" Type="http://schemas.openxmlformats.org/officeDocument/2006/relationships/slideLayout" Target="../slideLayouts/slideLayout2.xml"/><Relationship Id="rId8" Type="http://schemas.openxmlformats.org/officeDocument/2006/relationships/notesSlide" Target="../notesSlides/notesSlide26.xml"/><Relationship Id="rId9" Type="http://schemas.openxmlformats.org/officeDocument/2006/relationships/image" Target="../media/image98.png"/><Relationship Id="rId10"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tags" Target="../tags/tag69.xml"/><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101.png"/><Relationship Id="rId7" Type="http://schemas.openxmlformats.org/officeDocument/2006/relationships/image" Target="../media/image95.png"/><Relationship Id="rId8" Type="http://schemas.openxmlformats.org/officeDocument/2006/relationships/image" Target="../media/image102.png"/><Relationship Id="rId9" Type="http://schemas.openxmlformats.org/officeDocument/2006/relationships/image" Target="../media/image103.png"/><Relationship Id="rId1" Type="http://schemas.openxmlformats.org/officeDocument/2006/relationships/tags" Target="../tags/tag67.xml"/><Relationship Id="rId2" Type="http://schemas.openxmlformats.org/officeDocument/2006/relationships/tags" Target="../tags/tag68.xml"/></Relationships>
</file>

<file path=ppt/slides/_rels/slide37.xml.rels><?xml version="1.0" encoding="UTF-8" standalone="yes"?>
<Relationships xmlns="http://schemas.openxmlformats.org/package/2006/relationships"><Relationship Id="rId3" Type="http://schemas.openxmlformats.org/officeDocument/2006/relationships/tags" Target="../tags/tag72.xml"/><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9" Type="http://schemas.openxmlformats.org/officeDocument/2006/relationships/image" Target="../media/image100.png"/><Relationship Id="rId1" Type="http://schemas.openxmlformats.org/officeDocument/2006/relationships/tags" Target="../tags/tag70.xml"/><Relationship Id="rId2" Type="http://schemas.openxmlformats.org/officeDocument/2006/relationships/tags" Target="../tags/tag7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8.png"/></Relationships>
</file>

<file path=ppt/slides/_rels/slide4.xml.rels><?xml version="1.0" encoding="UTF-8" standalone="yes"?>
<Relationships xmlns="http://schemas.openxmlformats.org/package/2006/relationships"><Relationship Id="rId3" Type="http://schemas.openxmlformats.org/officeDocument/2006/relationships/tags" Target="../tags/tag5.xml"/><Relationship Id="rId4" Type="http://schemas.openxmlformats.org/officeDocument/2006/relationships/tags" Target="../tags/tag6.xml"/><Relationship Id="rId5" Type="http://schemas.openxmlformats.org/officeDocument/2006/relationships/slideLayout" Target="../slideLayouts/slideLayout2.xml"/><Relationship Id="rId6" Type="http://schemas.openxmlformats.org/officeDocument/2006/relationships/notesSlide" Target="../notesSlides/notesSlide3.xml"/><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4.png"/><Relationship Id="rId10" Type="http://schemas.openxmlformats.org/officeDocument/2006/relationships/image" Target="../media/image5.png"/><Relationship Id="rId11" Type="http://schemas.openxmlformats.org/officeDocument/2006/relationships/image" Target="../media/image6.png"/><Relationship Id="rId1" Type="http://schemas.openxmlformats.org/officeDocument/2006/relationships/tags" Target="../tags/tag3.xml"/><Relationship Id="rId2"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109.emf"/><Relationship Id="rId5" Type="http://schemas.openxmlformats.org/officeDocument/2006/relationships/image" Target="../media/image110.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1" Type="http://schemas.openxmlformats.org/officeDocument/2006/relationships/notesSlide" Target="../notesSlides/notesSlide32.xml"/><Relationship Id="rId12" Type="http://schemas.openxmlformats.org/officeDocument/2006/relationships/image" Target="../media/image111.png"/><Relationship Id="rId13" Type="http://schemas.openxmlformats.org/officeDocument/2006/relationships/image" Target="../media/image99.png"/><Relationship Id="rId14" Type="http://schemas.openxmlformats.org/officeDocument/2006/relationships/image" Target="../media/image79.png"/><Relationship Id="rId15" Type="http://schemas.openxmlformats.org/officeDocument/2006/relationships/image" Target="../media/image78.png"/><Relationship Id="rId16" Type="http://schemas.openxmlformats.org/officeDocument/2006/relationships/image" Target="../media/image77.png"/><Relationship Id="rId17" Type="http://schemas.openxmlformats.org/officeDocument/2006/relationships/image" Target="../media/image112.png"/><Relationship Id="rId18" Type="http://schemas.openxmlformats.org/officeDocument/2006/relationships/image" Target="../media/image106.png"/><Relationship Id="rId1" Type="http://schemas.openxmlformats.org/officeDocument/2006/relationships/tags" Target="../tags/tag73.xml"/><Relationship Id="rId2" Type="http://schemas.openxmlformats.org/officeDocument/2006/relationships/tags" Target="../tags/tag74.xml"/><Relationship Id="rId3" Type="http://schemas.openxmlformats.org/officeDocument/2006/relationships/tags" Target="../tags/tag75.xml"/><Relationship Id="rId4" Type="http://schemas.openxmlformats.org/officeDocument/2006/relationships/tags" Target="../tags/tag76.xml"/><Relationship Id="rId5" Type="http://schemas.openxmlformats.org/officeDocument/2006/relationships/tags" Target="../tags/tag77.xml"/><Relationship Id="rId6" Type="http://schemas.openxmlformats.org/officeDocument/2006/relationships/tags" Target="../tags/tag78.xml"/><Relationship Id="rId7" Type="http://schemas.openxmlformats.org/officeDocument/2006/relationships/tags" Target="../tags/tag79.xml"/><Relationship Id="rId8" Type="http://schemas.openxmlformats.org/officeDocument/2006/relationships/tags" Target="../tags/tag80.xml"/><Relationship Id="rId9" Type="http://schemas.openxmlformats.org/officeDocument/2006/relationships/tags" Target="../tags/tag81.xml"/><Relationship Id="rId10"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114.png"/><Relationship Id="rId15" Type="http://schemas.openxmlformats.org/officeDocument/2006/relationships/image" Target="../media/image115.png"/><Relationship Id="rId16" Type="http://schemas.openxmlformats.org/officeDocument/2006/relationships/image" Target="../media/image116.png"/><Relationship Id="rId1" Type="http://schemas.openxmlformats.org/officeDocument/2006/relationships/tags" Target="../tags/tag82.xml"/><Relationship Id="rId2" Type="http://schemas.openxmlformats.org/officeDocument/2006/relationships/tags" Target="../tags/tag83.xml"/><Relationship Id="rId3" Type="http://schemas.openxmlformats.org/officeDocument/2006/relationships/tags" Target="../tags/tag84.xml"/><Relationship Id="rId4" Type="http://schemas.openxmlformats.org/officeDocument/2006/relationships/tags" Target="../tags/tag85.xml"/><Relationship Id="rId5" Type="http://schemas.openxmlformats.org/officeDocument/2006/relationships/tags" Target="../tags/tag86.xml"/><Relationship Id="rId6" Type="http://schemas.openxmlformats.org/officeDocument/2006/relationships/tags" Target="../tags/tag87.xml"/><Relationship Id="rId7" Type="http://schemas.openxmlformats.org/officeDocument/2006/relationships/tags" Target="../tags/tag88.xml"/><Relationship Id="rId8" Type="http://schemas.openxmlformats.org/officeDocument/2006/relationships/slideLayout" Target="../slideLayouts/slideLayout2.xml"/><Relationship Id="rId9" Type="http://schemas.openxmlformats.org/officeDocument/2006/relationships/notesSlide" Target="../notesSlides/notesSlide33.xml"/><Relationship Id="rId10"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113.png"/><Relationship Id="rId6" Type="http://schemas.openxmlformats.org/officeDocument/2006/relationships/image" Target="../media/image117.png"/><Relationship Id="rId7" Type="http://schemas.openxmlformats.org/officeDocument/2006/relationships/image" Target="../media/image116.png"/><Relationship Id="rId1" Type="http://schemas.openxmlformats.org/officeDocument/2006/relationships/tags" Target="../tags/tag89.xml"/><Relationship Id="rId2" Type="http://schemas.openxmlformats.org/officeDocument/2006/relationships/tags" Target="../tags/tag90.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5.xml"/><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122.png"/><Relationship Id="rId1" Type="http://schemas.openxmlformats.org/officeDocument/2006/relationships/tags" Target="../tags/tag91.xml"/><Relationship Id="rId2" Type="http://schemas.openxmlformats.org/officeDocument/2006/relationships/tags" Target="../tags/tag9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46.xml.rels><?xml version="1.0" encoding="UTF-8" standalone="yes"?>
<Relationships xmlns="http://schemas.openxmlformats.org/package/2006/relationships"><Relationship Id="rId9" Type="http://schemas.openxmlformats.org/officeDocument/2006/relationships/tags" Target="../tags/tag101.xml"/><Relationship Id="rId20" Type="http://schemas.openxmlformats.org/officeDocument/2006/relationships/image" Target="../media/image125.png"/><Relationship Id="rId21" Type="http://schemas.openxmlformats.org/officeDocument/2006/relationships/image" Target="../media/image126.png"/><Relationship Id="rId22" Type="http://schemas.openxmlformats.org/officeDocument/2006/relationships/image" Target="../media/image127.png"/><Relationship Id="rId23" Type="http://schemas.openxmlformats.org/officeDocument/2006/relationships/image" Target="../media/image128.png"/><Relationship Id="rId24" Type="http://schemas.openxmlformats.org/officeDocument/2006/relationships/image" Target="../media/image129.png"/><Relationship Id="rId25" Type="http://schemas.openxmlformats.org/officeDocument/2006/relationships/image" Target="../media/image92.png"/><Relationship Id="rId26" Type="http://schemas.openxmlformats.org/officeDocument/2006/relationships/image" Target="../media/image130.png"/><Relationship Id="rId27" Type="http://schemas.openxmlformats.org/officeDocument/2006/relationships/image" Target="../media/image131.png"/><Relationship Id="rId28" Type="http://schemas.openxmlformats.org/officeDocument/2006/relationships/image" Target="../media/image132.png"/><Relationship Id="rId29" Type="http://schemas.openxmlformats.org/officeDocument/2006/relationships/image" Target="../media/image133.png"/><Relationship Id="rId10" Type="http://schemas.openxmlformats.org/officeDocument/2006/relationships/tags" Target="../tags/tag102.xml"/><Relationship Id="rId11" Type="http://schemas.openxmlformats.org/officeDocument/2006/relationships/tags" Target="../tags/tag103.xml"/><Relationship Id="rId12" Type="http://schemas.openxmlformats.org/officeDocument/2006/relationships/tags" Target="../tags/tag104.xml"/><Relationship Id="rId13" Type="http://schemas.openxmlformats.org/officeDocument/2006/relationships/tags" Target="../tags/tag105.xml"/><Relationship Id="rId14" Type="http://schemas.openxmlformats.org/officeDocument/2006/relationships/tags" Target="../tags/tag106.xml"/><Relationship Id="rId15" Type="http://schemas.openxmlformats.org/officeDocument/2006/relationships/tags" Target="../tags/tag107.xml"/><Relationship Id="rId16" Type="http://schemas.openxmlformats.org/officeDocument/2006/relationships/tags" Target="../tags/tag108.xml"/><Relationship Id="rId17" Type="http://schemas.openxmlformats.org/officeDocument/2006/relationships/slideLayout" Target="../slideLayouts/slideLayout2.xml"/><Relationship Id="rId18" Type="http://schemas.openxmlformats.org/officeDocument/2006/relationships/notesSlide" Target="../notesSlides/notesSlide36.xml"/><Relationship Id="rId19" Type="http://schemas.openxmlformats.org/officeDocument/2006/relationships/image" Target="../media/image124.png"/><Relationship Id="rId1" Type="http://schemas.openxmlformats.org/officeDocument/2006/relationships/tags" Target="../tags/tag93.xml"/><Relationship Id="rId2" Type="http://schemas.openxmlformats.org/officeDocument/2006/relationships/tags" Target="../tags/tag94.xml"/><Relationship Id="rId3" Type="http://schemas.openxmlformats.org/officeDocument/2006/relationships/tags" Target="../tags/tag95.xml"/><Relationship Id="rId4" Type="http://schemas.openxmlformats.org/officeDocument/2006/relationships/tags" Target="../tags/tag96.xml"/><Relationship Id="rId5" Type="http://schemas.openxmlformats.org/officeDocument/2006/relationships/tags" Target="../tags/tag97.xml"/><Relationship Id="rId6" Type="http://schemas.openxmlformats.org/officeDocument/2006/relationships/tags" Target="../tags/tag98.xml"/><Relationship Id="rId7" Type="http://schemas.openxmlformats.org/officeDocument/2006/relationships/tags" Target="../tags/tag99.xml"/><Relationship Id="rId8" Type="http://schemas.openxmlformats.org/officeDocument/2006/relationships/tags" Target="../tags/tag100.xml"/></Relationships>
</file>

<file path=ppt/slides/_rels/slide47.xml.rels><?xml version="1.0" encoding="UTF-8" standalone="yes"?>
<Relationships xmlns="http://schemas.openxmlformats.org/package/2006/relationships"><Relationship Id="rId9" Type="http://schemas.openxmlformats.org/officeDocument/2006/relationships/tags" Target="../tags/tag117.xml"/><Relationship Id="rId20" Type="http://schemas.openxmlformats.org/officeDocument/2006/relationships/image" Target="../media/image134.png"/><Relationship Id="rId21" Type="http://schemas.openxmlformats.org/officeDocument/2006/relationships/image" Target="../media/image132.png"/><Relationship Id="rId22" Type="http://schemas.openxmlformats.org/officeDocument/2006/relationships/image" Target="../media/image125.png"/><Relationship Id="rId23" Type="http://schemas.openxmlformats.org/officeDocument/2006/relationships/image" Target="../media/image129.png"/><Relationship Id="rId24" Type="http://schemas.openxmlformats.org/officeDocument/2006/relationships/image" Target="../media/image135.png"/><Relationship Id="rId25" Type="http://schemas.openxmlformats.org/officeDocument/2006/relationships/image" Target="../media/image136.png"/><Relationship Id="rId26" Type="http://schemas.openxmlformats.org/officeDocument/2006/relationships/image" Target="../media/image137.png"/><Relationship Id="rId27" Type="http://schemas.openxmlformats.org/officeDocument/2006/relationships/image" Target="../media/image133.png"/><Relationship Id="rId10" Type="http://schemas.openxmlformats.org/officeDocument/2006/relationships/tags" Target="../tags/tag118.xml"/><Relationship Id="rId11" Type="http://schemas.openxmlformats.org/officeDocument/2006/relationships/tags" Target="../tags/tag119.xml"/><Relationship Id="rId12" Type="http://schemas.openxmlformats.org/officeDocument/2006/relationships/tags" Target="../tags/tag120.xml"/><Relationship Id="rId13" Type="http://schemas.openxmlformats.org/officeDocument/2006/relationships/tags" Target="../tags/tag121.xml"/><Relationship Id="rId14" Type="http://schemas.openxmlformats.org/officeDocument/2006/relationships/tags" Target="../tags/tag122.xml"/><Relationship Id="rId15" Type="http://schemas.openxmlformats.org/officeDocument/2006/relationships/tags" Target="../tags/tag123.xml"/><Relationship Id="rId16" Type="http://schemas.openxmlformats.org/officeDocument/2006/relationships/tags" Target="../tags/tag124.xml"/><Relationship Id="rId17" Type="http://schemas.openxmlformats.org/officeDocument/2006/relationships/slideLayout" Target="../slideLayouts/slideLayout2.xml"/><Relationship Id="rId18" Type="http://schemas.openxmlformats.org/officeDocument/2006/relationships/image" Target="../media/image92.png"/><Relationship Id="rId19" Type="http://schemas.openxmlformats.org/officeDocument/2006/relationships/image" Target="../media/image130.png"/><Relationship Id="rId1" Type="http://schemas.openxmlformats.org/officeDocument/2006/relationships/tags" Target="../tags/tag109.xml"/><Relationship Id="rId2" Type="http://schemas.openxmlformats.org/officeDocument/2006/relationships/tags" Target="../tags/tag110.xml"/><Relationship Id="rId3" Type="http://schemas.openxmlformats.org/officeDocument/2006/relationships/tags" Target="../tags/tag111.xml"/><Relationship Id="rId4" Type="http://schemas.openxmlformats.org/officeDocument/2006/relationships/tags" Target="../tags/tag112.xml"/><Relationship Id="rId5" Type="http://schemas.openxmlformats.org/officeDocument/2006/relationships/tags" Target="../tags/tag113.xml"/><Relationship Id="rId6" Type="http://schemas.openxmlformats.org/officeDocument/2006/relationships/tags" Target="../tags/tag114.xml"/><Relationship Id="rId7" Type="http://schemas.openxmlformats.org/officeDocument/2006/relationships/tags" Target="../tags/tag115.xml"/><Relationship Id="rId8" Type="http://schemas.openxmlformats.org/officeDocument/2006/relationships/tags" Target="../tags/tag116.xml"/></Relationships>
</file>

<file path=ppt/slides/_rels/slide48.xml.rels><?xml version="1.0" encoding="UTF-8" standalone="yes"?>
<Relationships xmlns="http://schemas.openxmlformats.org/package/2006/relationships"><Relationship Id="rId3" Type="http://schemas.openxmlformats.org/officeDocument/2006/relationships/tags" Target="../tags/tag127.xml"/><Relationship Id="rId4" Type="http://schemas.openxmlformats.org/officeDocument/2006/relationships/tags" Target="../tags/tag128.xml"/><Relationship Id="rId5" Type="http://schemas.openxmlformats.org/officeDocument/2006/relationships/slideLayout" Target="../slideLayouts/slideLayout2.xml"/><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40.png"/><Relationship Id="rId9" Type="http://schemas.openxmlformats.org/officeDocument/2006/relationships/image" Target="../media/image141.png"/><Relationship Id="rId10" Type="http://schemas.openxmlformats.org/officeDocument/2006/relationships/image" Target="../media/image142.png"/><Relationship Id="rId1" Type="http://schemas.openxmlformats.org/officeDocument/2006/relationships/tags" Target="../tags/tag125.xml"/><Relationship Id="rId2" Type="http://schemas.openxmlformats.org/officeDocument/2006/relationships/tags" Target="../tags/tag126.xml"/></Relationships>
</file>

<file path=ppt/slides/_rels/slide49.xml.rels><?xml version="1.0" encoding="UTF-8" standalone="yes"?>
<Relationships xmlns="http://schemas.openxmlformats.org/package/2006/relationships"><Relationship Id="rId11" Type="http://schemas.openxmlformats.org/officeDocument/2006/relationships/image" Target="../media/image126.png"/><Relationship Id="rId12" Type="http://schemas.openxmlformats.org/officeDocument/2006/relationships/image" Target="../media/image127.png"/><Relationship Id="rId13" Type="http://schemas.openxmlformats.org/officeDocument/2006/relationships/image" Target="../media/image128.png"/><Relationship Id="rId14" Type="http://schemas.openxmlformats.org/officeDocument/2006/relationships/image" Target="../media/image129.png"/><Relationship Id="rId15" Type="http://schemas.openxmlformats.org/officeDocument/2006/relationships/image" Target="../media/image143.png"/><Relationship Id="rId16" Type="http://schemas.openxmlformats.org/officeDocument/2006/relationships/image" Target="../media/image133.png"/><Relationship Id="rId1" Type="http://schemas.openxmlformats.org/officeDocument/2006/relationships/tags" Target="../tags/tag129.xml"/><Relationship Id="rId2" Type="http://schemas.openxmlformats.org/officeDocument/2006/relationships/tags" Target="../tags/tag130.xml"/><Relationship Id="rId3" Type="http://schemas.openxmlformats.org/officeDocument/2006/relationships/tags" Target="../tags/tag131.xml"/><Relationship Id="rId4" Type="http://schemas.openxmlformats.org/officeDocument/2006/relationships/tags" Target="../tags/tag132.xml"/><Relationship Id="rId5" Type="http://schemas.openxmlformats.org/officeDocument/2006/relationships/tags" Target="../tags/tag133.xml"/><Relationship Id="rId6" Type="http://schemas.openxmlformats.org/officeDocument/2006/relationships/tags" Target="../tags/tag134.xml"/><Relationship Id="rId7" Type="http://schemas.openxmlformats.org/officeDocument/2006/relationships/tags" Target="../tags/tag135.xml"/><Relationship Id="rId8" Type="http://schemas.openxmlformats.org/officeDocument/2006/relationships/slideLayout" Target="../slideLayouts/slideLayout2.xml"/><Relationship Id="rId9" Type="http://schemas.openxmlformats.org/officeDocument/2006/relationships/image" Target="../media/image124.png"/><Relationship Id="rId10" Type="http://schemas.openxmlformats.org/officeDocument/2006/relationships/image" Target="../media/image12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 Type="http://schemas.openxmlformats.org/officeDocument/2006/relationships/image" Target="../media/image144.png"/><Relationship Id="rId12" Type="http://schemas.openxmlformats.org/officeDocument/2006/relationships/image" Target="../media/image145.png"/><Relationship Id="rId13" Type="http://schemas.openxmlformats.org/officeDocument/2006/relationships/image" Target="../media/image146.png"/><Relationship Id="rId14" Type="http://schemas.openxmlformats.org/officeDocument/2006/relationships/image" Target="../media/image147.png"/><Relationship Id="rId15" Type="http://schemas.openxmlformats.org/officeDocument/2006/relationships/image" Target="../media/image148.png"/><Relationship Id="rId16" Type="http://schemas.openxmlformats.org/officeDocument/2006/relationships/image" Target="../media/image149.png"/><Relationship Id="rId17" Type="http://schemas.openxmlformats.org/officeDocument/2006/relationships/image" Target="../media/image150.png"/><Relationship Id="rId18" Type="http://schemas.openxmlformats.org/officeDocument/2006/relationships/image" Target="../media/image151.png"/><Relationship Id="rId19" Type="http://schemas.openxmlformats.org/officeDocument/2006/relationships/image" Target="../media/image152.png"/><Relationship Id="rId1" Type="http://schemas.openxmlformats.org/officeDocument/2006/relationships/tags" Target="../tags/tag136.xml"/><Relationship Id="rId2" Type="http://schemas.openxmlformats.org/officeDocument/2006/relationships/tags" Target="../tags/tag137.xml"/><Relationship Id="rId3" Type="http://schemas.openxmlformats.org/officeDocument/2006/relationships/tags" Target="../tags/tag138.xml"/><Relationship Id="rId4" Type="http://schemas.openxmlformats.org/officeDocument/2006/relationships/tags" Target="../tags/tag139.xml"/><Relationship Id="rId5" Type="http://schemas.openxmlformats.org/officeDocument/2006/relationships/tags" Target="../tags/tag140.xml"/><Relationship Id="rId6" Type="http://schemas.openxmlformats.org/officeDocument/2006/relationships/tags" Target="../tags/tag141.xml"/><Relationship Id="rId7" Type="http://schemas.openxmlformats.org/officeDocument/2006/relationships/tags" Target="../tags/tag142.xml"/><Relationship Id="rId8" Type="http://schemas.openxmlformats.org/officeDocument/2006/relationships/tags" Target="../tags/tag143.xml"/><Relationship Id="rId9" Type="http://schemas.openxmlformats.org/officeDocument/2006/relationships/tags" Target="../tags/tag144.xml"/><Relationship Id="rId10"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1" Type="http://schemas.openxmlformats.org/officeDocument/2006/relationships/image" Target="../media/image147.png"/><Relationship Id="rId12" Type="http://schemas.openxmlformats.org/officeDocument/2006/relationships/image" Target="../media/image148.png"/><Relationship Id="rId13" Type="http://schemas.openxmlformats.org/officeDocument/2006/relationships/image" Target="../media/image150.png"/><Relationship Id="rId14" Type="http://schemas.openxmlformats.org/officeDocument/2006/relationships/image" Target="../media/image146.png"/><Relationship Id="rId15" Type="http://schemas.openxmlformats.org/officeDocument/2006/relationships/image" Target="../media/image151.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image" Target="../media/image155.png"/><Relationship Id="rId19" Type="http://schemas.openxmlformats.org/officeDocument/2006/relationships/image" Target="../media/image156.png"/><Relationship Id="rId1" Type="http://schemas.openxmlformats.org/officeDocument/2006/relationships/tags" Target="../tags/tag145.xml"/><Relationship Id="rId2" Type="http://schemas.openxmlformats.org/officeDocument/2006/relationships/tags" Target="../tags/tag146.xml"/><Relationship Id="rId3" Type="http://schemas.openxmlformats.org/officeDocument/2006/relationships/tags" Target="../tags/tag147.xml"/><Relationship Id="rId4" Type="http://schemas.openxmlformats.org/officeDocument/2006/relationships/tags" Target="../tags/tag148.xml"/><Relationship Id="rId5" Type="http://schemas.openxmlformats.org/officeDocument/2006/relationships/tags" Target="../tags/tag149.xml"/><Relationship Id="rId6" Type="http://schemas.openxmlformats.org/officeDocument/2006/relationships/tags" Target="../tags/tag150.xml"/><Relationship Id="rId7" Type="http://schemas.openxmlformats.org/officeDocument/2006/relationships/tags" Target="../tags/tag151.xml"/><Relationship Id="rId8" Type="http://schemas.openxmlformats.org/officeDocument/2006/relationships/tags" Target="../tags/tag152.xml"/><Relationship Id="rId9" Type="http://schemas.openxmlformats.org/officeDocument/2006/relationships/tags" Target="../tags/tag153.xml"/><Relationship Id="rId10"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3" Type="http://schemas.openxmlformats.org/officeDocument/2006/relationships/tags" Target="../tags/tag166.xml"/><Relationship Id="rId14" Type="http://schemas.openxmlformats.org/officeDocument/2006/relationships/tags" Target="../tags/tag167.xml"/><Relationship Id="rId15" Type="http://schemas.openxmlformats.org/officeDocument/2006/relationships/tags" Target="../tags/tag168.xml"/><Relationship Id="rId16" Type="http://schemas.openxmlformats.org/officeDocument/2006/relationships/tags" Target="../tags/tag169.xml"/><Relationship Id="rId17" Type="http://schemas.openxmlformats.org/officeDocument/2006/relationships/tags" Target="../tags/tag170.xml"/><Relationship Id="rId18" Type="http://schemas.openxmlformats.org/officeDocument/2006/relationships/tags" Target="../tags/tag171.xml"/><Relationship Id="rId19" Type="http://schemas.openxmlformats.org/officeDocument/2006/relationships/tags" Target="../tags/tag172.xml"/><Relationship Id="rId63" Type="http://schemas.openxmlformats.org/officeDocument/2006/relationships/image" Target="../media/image181.png"/><Relationship Id="rId50" Type="http://schemas.openxmlformats.org/officeDocument/2006/relationships/image" Target="../media/image168.png"/><Relationship Id="rId51" Type="http://schemas.openxmlformats.org/officeDocument/2006/relationships/image" Target="../media/image169.png"/><Relationship Id="rId52" Type="http://schemas.openxmlformats.org/officeDocument/2006/relationships/image" Target="../media/image170.png"/><Relationship Id="rId53" Type="http://schemas.openxmlformats.org/officeDocument/2006/relationships/image" Target="../media/image171.png"/><Relationship Id="rId54" Type="http://schemas.openxmlformats.org/officeDocument/2006/relationships/image" Target="../media/image172.png"/><Relationship Id="rId55" Type="http://schemas.openxmlformats.org/officeDocument/2006/relationships/image" Target="../media/image173.png"/><Relationship Id="rId56" Type="http://schemas.openxmlformats.org/officeDocument/2006/relationships/image" Target="../media/image174.png"/><Relationship Id="rId57" Type="http://schemas.openxmlformats.org/officeDocument/2006/relationships/image" Target="../media/image175.png"/><Relationship Id="rId58" Type="http://schemas.openxmlformats.org/officeDocument/2006/relationships/image" Target="../media/image176.png"/><Relationship Id="rId59" Type="http://schemas.openxmlformats.org/officeDocument/2006/relationships/image" Target="../media/image177.png"/><Relationship Id="rId40" Type="http://schemas.openxmlformats.org/officeDocument/2006/relationships/image" Target="../media/image146.png"/><Relationship Id="rId41" Type="http://schemas.openxmlformats.org/officeDocument/2006/relationships/image" Target="../media/image151.png"/><Relationship Id="rId42" Type="http://schemas.openxmlformats.org/officeDocument/2006/relationships/image" Target="../media/image152.png"/><Relationship Id="rId43" Type="http://schemas.openxmlformats.org/officeDocument/2006/relationships/image" Target="../media/image161.png"/><Relationship Id="rId44" Type="http://schemas.openxmlformats.org/officeDocument/2006/relationships/image" Target="../media/image162.png"/><Relationship Id="rId45" Type="http://schemas.openxmlformats.org/officeDocument/2006/relationships/image" Target="../media/image163.png"/><Relationship Id="rId46" Type="http://schemas.openxmlformats.org/officeDocument/2006/relationships/image" Target="../media/image164.png"/><Relationship Id="rId47" Type="http://schemas.openxmlformats.org/officeDocument/2006/relationships/image" Target="../media/image165.png"/><Relationship Id="rId48" Type="http://schemas.openxmlformats.org/officeDocument/2006/relationships/image" Target="../media/image166.png"/><Relationship Id="rId49" Type="http://schemas.openxmlformats.org/officeDocument/2006/relationships/image" Target="../media/image167.png"/><Relationship Id="rId1" Type="http://schemas.openxmlformats.org/officeDocument/2006/relationships/tags" Target="../tags/tag154.xml"/><Relationship Id="rId2" Type="http://schemas.openxmlformats.org/officeDocument/2006/relationships/tags" Target="../tags/tag155.xml"/><Relationship Id="rId3" Type="http://schemas.openxmlformats.org/officeDocument/2006/relationships/tags" Target="../tags/tag156.xml"/><Relationship Id="rId4" Type="http://schemas.openxmlformats.org/officeDocument/2006/relationships/tags" Target="../tags/tag157.xml"/><Relationship Id="rId5" Type="http://schemas.openxmlformats.org/officeDocument/2006/relationships/tags" Target="../tags/tag158.xml"/><Relationship Id="rId6" Type="http://schemas.openxmlformats.org/officeDocument/2006/relationships/tags" Target="../tags/tag159.xml"/><Relationship Id="rId7" Type="http://schemas.openxmlformats.org/officeDocument/2006/relationships/tags" Target="../tags/tag160.xml"/><Relationship Id="rId8" Type="http://schemas.openxmlformats.org/officeDocument/2006/relationships/tags" Target="../tags/tag161.xml"/><Relationship Id="rId9" Type="http://schemas.openxmlformats.org/officeDocument/2006/relationships/tags" Target="../tags/tag162.xml"/><Relationship Id="rId30" Type="http://schemas.openxmlformats.org/officeDocument/2006/relationships/tags" Target="../tags/tag183.xml"/><Relationship Id="rId31" Type="http://schemas.openxmlformats.org/officeDocument/2006/relationships/tags" Target="../tags/tag184.xml"/><Relationship Id="rId32" Type="http://schemas.openxmlformats.org/officeDocument/2006/relationships/slideLayout" Target="../slideLayouts/slideLayout2.xml"/><Relationship Id="rId33" Type="http://schemas.openxmlformats.org/officeDocument/2006/relationships/image" Target="../media/image150.png"/><Relationship Id="rId34" Type="http://schemas.openxmlformats.org/officeDocument/2006/relationships/image" Target="../media/image148.png"/><Relationship Id="rId35" Type="http://schemas.openxmlformats.org/officeDocument/2006/relationships/image" Target="../media/image149.png"/><Relationship Id="rId36" Type="http://schemas.openxmlformats.org/officeDocument/2006/relationships/image" Target="../media/image157.png"/><Relationship Id="rId37" Type="http://schemas.openxmlformats.org/officeDocument/2006/relationships/image" Target="../media/image158.png"/><Relationship Id="rId38" Type="http://schemas.openxmlformats.org/officeDocument/2006/relationships/image" Target="../media/image159.png"/><Relationship Id="rId39" Type="http://schemas.openxmlformats.org/officeDocument/2006/relationships/image" Target="../media/image160.png"/><Relationship Id="rId20" Type="http://schemas.openxmlformats.org/officeDocument/2006/relationships/tags" Target="../tags/tag173.xml"/><Relationship Id="rId21" Type="http://schemas.openxmlformats.org/officeDocument/2006/relationships/tags" Target="../tags/tag174.xml"/><Relationship Id="rId22" Type="http://schemas.openxmlformats.org/officeDocument/2006/relationships/tags" Target="../tags/tag175.xml"/><Relationship Id="rId23" Type="http://schemas.openxmlformats.org/officeDocument/2006/relationships/tags" Target="../tags/tag176.xml"/><Relationship Id="rId24" Type="http://schemas.openxmlformats.org/officeDocument/2006/relationships/tags" Target="../tags/tag177.xml"/><Relationship Id="rId25" Type="http://schemas.openxmlformats.org/officeDocument/2006/relationships/tags" Target="../tags/tag178.xml"/><Relationship Id="rId26" Type="http://schemas.openxmlformats.org/officeDocument/2006/relationships/tags" Target="../tags/tag179.xml"/><Relationship Id="rId27" Type="http://schemas.openxmlformats.org/officeDocument/2006/relationships/tags" Target="../tags/tag180.xml"/><Relationship Id="rId28" Type="http://schemas.openxmlformats.org/officeDocument/2006/relationships/tags" Target="../tags/tag181.xml"/><Relationship Id="rId29" Type="http://schemas.openxmlformats.org/officeDocument/2006/relationships/tags" Target="../tags/tag182.xml"/><Relationship Id="rId60" Type="http://schemas.openxmlformats.org/officeDocument/2006/relationships/image" Target="../media/image178.png"/><Relationship Id="rId61" Type="http://schemas.openxmlformats.org/officeDocument/2006/relationships/image" Target="../media/image179.png"/><Relationship Id="rId62" Type="http://schemas.openxmlformats.org/officeDocument/2006/relationships/image" Target="../media/image180.png"/><Relationship Id="rId10" Type="http://schemas.openxmlformats.org/officeDocument/2006/relationships/tags" Target="../tags/tag163.xml"/><Relationship Id="rId11" Type="http://schemas.openxmlformats.org/officeDocument/2006/relationships/tags" Target="../tags/tag164.xml"/><Relationship Id="rId12" Type="http://schemas.openxmlformats.org/officeDocument/2006/relationships/tags" Target="../tags/tag16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slideLayout" Target="../slideLayouts/slideLayout2.xml"/><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9.png"/><Relationship Id="rId9" Type="http://schemas.openxmlformats.org/officeDocument/2006/relationships/image" Target="../media/image7.png"/><Relationship Id="rId10" Type="http://schemas.openxmlformats.org/officeDocument/2006/relationships/image" Target="../media/image8.png"/><Relationship Id="rId1" Type="http://schemas.openxmlformats.org/officeDocument/2006/relationships/tags" Target="../tags/tag8.xml"/><Relationship Id="rId2" Type="http://schemas.openxmlformats.org/officeDocument/2006/relationships/tags" Target="../tags/tag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smtClean="0"/>
              <a:t>Announcements</a:t>
            </a:r>
          </a:p>
        </p:txBody>
      </p:sp>
      <p:sp>
        <p:nvSpPr>
          <p:cNvPr id="4" name="Rectangle 3"/>
          <p:cNvSpPr txBox="1">
            <a:spLocks noChangeArrowheads="1"/>
          </p:cNvSpPr>
          <p:nvPr/>
        </p:nvSpPr>
        <p:spPr bwMode="auto">
          <a:xfrm>
            <a:off x="762000" y="1524000"/>
            <a:ext cx="10439400" cy="4572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t>I’ll be teaching two courses next semester</a:t>
            </a:r>
          </a:p>
          <a:p>
            <a:r>
              <a:rPr lang="en-US" sz="2400" dirty="0" smtClean="0"/>
              <a:t>CIS 530 </a:t>
            </a:r>
            <a:r>
              <a:rPr lang="mr-IN" sz="2400" dirty="0" smtClean="0"/>
              <a:t>–</a:t>
            </a:r>
            <a:r>
              <a:rPr lang="en-US" sz="2400" dirty="0" smtClean="0"/>
              <a:t> Computational Linguistics</a:t>
            </a:r>
          </a:p>
          <a:p>
            <a:pPr lvl="1"/>
            <a:r>
              <a:rPr lang="en-US" sz="2000" dirty="0">
                <a:hlinkClick r:id="rId2"/>
              </a:rPr>
              <a:t>http://</a:t>
            </a:r>
            <a:r>
              <a:rPr lang="en-US" sz="2000" dirty="0" smtClean="0">
                <a:hlinkClick r:id="rId2"/>
              </a:rPr>
              <a:t>computational-linguistics-class.org</a:t>
            </a:r>
            <a:r>
              <a:rPr lang="en-US" sz="2000" dirty="0" smtClean="0"/>
              <a:t> </a:t>
            </a:r>
            <a:endParaRPr lang="en-US" sz="2000" dirty="0" smtClean="0"/>
          </a:p>
          <a:p>
            <a:r>
              <a:rPr lang="en-US" sz="2400" dirty="0" smtClean="0"/>
              <a:t>NETS 213 – Crowdsourcing and Human Computation</a:t>
            </a:r>
          </a:p>
          <a:p>
            <a:pPr lvl="1"/>
            <a:r>
              <a:rPr lang="en-US" sz="2000" dirty="0">
                <a:hlinkClick r:id="rId3"/>
              </a:rPr>
              <a:t>http://</a:t>
            </a:r>
            <a:r>
              <a:rPr lang="en-US" sz="2000" dirty="0" smtClean="0">
                <a:hlinkClick r:id="rId3"/>
              </a:rPr>
              <a:t>crowdsourcing-class.org</a:t>
            </a:r>
            <a:r>
              <a:rPr lang="en-US" sz="2000" dirty="0" smtClean="0"/>
              <a:t> </a:t>
            </a:r>
            <a:endParaRPr lang="en-US" sz="800" dirty="0">
              <a:solidFill>
                <a:srgbClr val="FF0000"/>
              </a:solidFill>
            </a:endParaRPr>
          </a:p>
          <a:p>
            <a:pPr lvl="8"/>
            <a:endParaRPr lang="en-US" sz="1200" dirty="0"/>
          </a:p>
          <a:p>
            <a:r>
              <a:rPr lang="en-US" sz="2400" dirty="0" smtClean="0"/>
              <a:t>If you’re interested in enrolling in either one, you </a:t>
            </a:r>
            <a:r>
              <a:rPr lang="en-US" sz="2400" dirty="0"/>
              <a:t>can request permission via the waitlist: </a:t>
            </a:r>
            <a:r>
              <a:rPr lang="en-US" sz="2400" dirty="0">
                <a:hlinkClick r:id="rId4"/>
              </a:rPr>
              <a:t>https://forms.cis.upenn.edu/waitlist</a:t>
            </a:r>
            <a:r>
              <a:rPr lang="en-US" sz="2400" dirty="0" smtClean="0">
                <a:hlinkClick r:id="rId4"/>
              </a:rPr>
              <a:t>/</a:t>
            </a:r>
            <a:endParaRPr lang="en-US" sz="2400" dirty="0"/>
          </a:p>
          <a:p>
            <a:r>
              <a:rPr lang="en-US" sz="2400" dirty="0" smtClean="0">
                <a:solidFill>
                  <a:srgbClr val="FF0000"/>
                </a:solidFill>
              </a:rPr>
              <a:t>I’ll pick 50 students for each sometime later this semester.</a:t>
            </a:r>
            <a:endParaRPr lang="en-US" sz="1200" dirty="0"/>
          </a:p>
          <a:p>
            <a:r>
              <a:rPr lang="en-US" sz="2400" dirty="0" smtClean="0"/>
              <a:t>Currently 130+ students are on the waitlist for CIS 530, </a:t>
            </a:r>
            <a:r>
              <a:rPr lang="en-US" sz="2400" smtClean="0"/>
              <a:t>and 70</a:t>
            </a:r>
            <a:r>
              <a:rPr lang="en-US" sz="2400" dirty="0" smtClean="0"/>
              <a:t>+ are on </a:t>
            </a:r>
            <a:r>
              <a:rPr lang="en-US" sz="2400" smtClean="0"/>
              <a:t>the waitlist for NETS 213.</a:t>
            </a:r>
            <a:endParaRPr lang="en-US" sz="1200" dirty="0">
              <a:solidFill>
                <a:srgbClr val="FF0000"/>
              </a:solidFill>
            </a:endParaRPr>
          </a:p>
          <a:p>
            <a:pPr lvl="8"/>
            <a:endParaRPr lang="en-US" sz="1200" dirty="0"/>
          </a:p>
          <a:p>
            <a:pPr lvl="8"/>
            <a:endParaRPr lang="en-US" sz="1200" dirty="0" smtClean="0"/>
          </a:p>
        </p:txBody>
      </p:sp>
    </p:spTree>
    <p:extLst>
      <p:ext uri="{BB962C8B-B14F-4D97-AF65-F5344CB8AC3E}">
        <p14:creationId xmlns:p14="http://schemas.microsoft.com/office/powerpoint/2010/main" val="1814209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smtClean="0">
                <a:latin typeface="Calibri"/>
                <a:cs typeface="Calibri"/>
              </a:rPr>
              <a:t>Recipe: shade evidence nodes, look for paths in the resulting graph</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smtClean="0">
              <a:latin typeface="Calibri"/>
              <a:cs typeface="Calibri"/>
            </a:endParaRPr>
          </a:p>
          <a:p>
            <a:pPr eaLnBrk="1" hangingPunct="1">
              <a:lnSpc>
                <a:spcPct val="90000"/>
              </a:lnSpc>
            </a:pPr>
            <a:r>
              <a:rPr lang="en-US" sz="2400" dirty="0" smtClean="0">
                <a:latin typeface="Calibri"/>
                <a:cs typeface="Calibri"/>
              </a:rPr>
              <a:t>Almost works, but not quite</a:t>
            </a:r>
          </a:p>
          <a:p>
            <a:pPr lvl="1" eaLnBrk="1" hangingPunct="1">
              <a:lnSpc>
                <a:spcPct val="90000"/>
              </a:lnSpc>
            </a:pPr>
            <a:r>
              <a:rPr lang="en-US" sz="2000" dirty="0" smtClean="0">
                <a:latin typeface="Calibri"/>
                <a:cs typeface="Calibri"/>
              </a:rPr>
              <a:t>Where does it break?</a:t>
            </a:r>
          </a:p>
          <a:p>
            <a:pPr lvl="1" eaLnBrk="1" hangingPunct="1">
              <a:lnSpc>
                <a:spcPct val="90000"/>
              </a:lnSpc>
            </a:pPr>
            <a:r>
              <a:rPr lang="en-US" sz="2000" dirty="0" smtClean="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773556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smtClean="0">
                <a:latin typeface="Calibri"/>
                <a:ea typeface="ＭＳ Ｐゴシック" pitchFamily="34" charset="-128"/>
                <a:cs typeface="Calibri"/>
              </a:rPr>
              <a:t>Question: Are X and Y conditionally independent given evidence variables {Z}?</a:t>
            </a:r>
            <a:endParaRPr lang="en-US" sz="14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Yes, if X and Y </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d-separated</a:t>
            </a:r>
            <a:r>
              <a:rPr lang="ja-JP" altLang="en-US" sz="1800" dirty="0" smtClean="0">
                <a:latin typeface="Calibri"/>
                <a:ea typeface="ＭＳ Ｐゴシック" pitchFamily="34" charset="-128"/>
                <a:cs typeface="Calibri"/>
              </a:rPr>
              <a:t>”</a:t>
            </a:r>
            <a:r>
              <a:rPr lang="en-US" altLang="ja-JP" sz="1800" dirty="0" smtClean="0">
                <a:latin typeface="Calibri"/>
                <a:ea typeface="ＭＳ Ｐゴシック" pitchFamily="34" charset="-128"/>
                <a:cs typeface="Calibri"/>
              </a:rPr>
              <a:t> by Z</a:t>
            </a:r>
          </a:p>
          <a:p>
            <a:pPr lvl="1" eaLnBrk="1" hangingPunct="1">
              <a:lnSpc>
                <a:spcPct val="80000"/>
              </a:lnSpc>
            </a:pPr>
            <a:r>
              <a:rPr lang="en-US" sz="1800" dirty="0" smtClean="0">
                <a:latin typeface="Calibri"/>
                <a:ea typeface="ＭＳ Ｐゴシック" pitchFamily="34" charset="-128"/>
                <a:cs typeface="Calibri"/>
              </a:rPr>
              <a:t>Consider all (undirected) paths from X to Y</a:t>
            </a:r>
            <a:endParaRPr lang="en-US" sz="900" dirty="0" smtClean="0">
              <a:latin typeface="Calibri"/>
              <a:ea typeface="ＭＳ Ｐゴシック" pitchFamily="34" charset="-128"/>
              <a:cs typeface="Calibri"/>
            </a:endParaRPr>
          </a:p>
          <a:p>
            <a:pPr lvl="1" eaLnBrk="1" hangingPunct="1">
              <a:lnSpc>
                <a:spcPct val="80000"/>
              </a:lnSpc>
            </a:pPr>
            <a:r>
              <a:rPr lang="en-US" sz="1800" dirty="0" smtClean="0">
                <a:latin typeface="Calibri"/>
                <a:ea typeface="ＭＳ Ｐゴシック" pitchFamily="34" charset="-128"/>
                <a:cs typeface="Calibri"/>
              </a:rPr>
              <a:t>No active paths = independence!</a:t>
            </a:r>
          </a:p>
          <a:p>
            <a:pPr lvl="2" eaLnBrk="1" hangingPunct="1">
              <a:lnSpc>
                <a:spcPct val="80000"/>
              </a:lnSpc>
            </a:pPr>
            <a:endParaRPr lang="en-US" sz="1400" dirty="0" smtClean="0">
              <a:latin typeface="Calibri"/>
              <a:ea typeface="ＭＳ Ｐゴシック" pitchFamily="34" charset="-128"/>
              <a:cs typeface="Calibri"/>
            </a:endParaRPr>
          </a:p>
          <a:p>
            <a:pPr eaLnBrk="1" hangingPunct="1">
              <a:lnSpc>
                <a:spcPct val="80000"/>
              </a:lnSpc>
            </a:pPr>
            <a:endParaRPr lang="en-US" sz="2400" dirty="0" smtClean="0">
              <a:latin typeface="Calibri"/>
              <a:ea typeface="ＭＳ Ｐゴシック" pitchFamily="34" charset="-128"/>
              <a:cs typeface="Calibri"/>
            </a:endParaRPr>
          </a:p>
          <a:p>
            <a:pPr eaLnBrk="1" hangingPunct="1">
              <a:lnSpc>
                <a:spcPct val="80000"/>
              </a:lnSpc>
            </a:pPr>
            <a:r>
              <a:rPr lang="en-US" sz="2400" dirty="0" smtClean="0">
                <a:latin typeface="Calibri"/>
                <a:ea typeface="ＭＳ Ｐゴシック" pitchFamily="34" charset="-128"/>
                <a:cs typeface="Calibri"/>
              </a:rPr>
              <a:t>A path is active if each triple is active:</a:t>
            </a:r>
          </a:p>
          <a:p>
            <a:pPr lvl="1" eaLnBrk="1" hangingPunct="1">
              <a:lnSpc>
                <a:spcPct val="80000"/>
              </a:lnSpc>
            </a:pPr>
            <a:r>
              <a:rPr lang="en-US" sz="1800" dirty="0" smtClean="0">
                <a:latin typeface="Calibri"/>
                <a:ea typeface="ＭＳ Ｐゴシック" pitchFamily="34" charset="-128"/>
                <a:cs typeface="Calibri"/>
              </a:rPr>
              <a:t>Causal chain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 (either direction)</a:t>
            </a:r>
          </a:p>
          <a:p>
            <a:pPr lvl="1" eaLnBrk="1" hangingPunct="1">
              <a:lnSpc>
                <a:spcPct val="80000"/>
              </a:lnSpc>
            </a:pPr>
            <a:r>
              <a:rPr lang="en-US" sz="1800" dirty="0" smtClean="0">
                <a:latin typeface="Calibri"/>
                <a:ea typeface="ＭＳ Ｐゴシック" pitchFamily="34" charset="-128"/>
                <a:cs typeface="Calibri"/>
              </a:rPr>
              <a:t>Common cause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is unobserved</a:t>
            </a:r>
          </a:p>
          <a:p>
            <a:pPr lvl="1" eaLnBrk="1" hangingPunct="1">
              <a:lnSpc>
                <a:spcPct val="80000"/>
              </a:lnSpc>
            </a:pPr>
            <a:r>
              <a:rPr lang="en-US" sz="1800" dirty="0" smtClean="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B </a:t>
            </a:r>
            <a:r>
              <a:rPr lang="en-US" sz="1800" dirty="0" smtClean="0">
                <a:latin typeface="Calibri"/>
                <a:ea typeface="ＭＳ Ｐゴシック" pitchFamily="34" charset="-128"/>
                <a:cs typeface="Calibri"/>
                <a:sym typeface="Symbol" pitchFamily="18" charset="2"/>
              </a:rPr>
              <a:t> </a:t>
            </a:r>
            <a:r>
              <a:rPr lang="en-US" sz="1800" dirty="0" smtClean="0">
                <a:latin typeface="Calibri"/>
                <a:ea typeface="ＭＳ Ｐゴシック" pitchFamily="34" charset="-128"/>
                <a:cs typeface="Calibri"/>
              </a:rPr>
              <a:t>C where B </a:t>
            </a:r>
            <a:r>
              <a:rPr lang="en-US" sz="1800" i="1" dirty="0" smtClean="0">
                <a:latin typeface="Calibri"/>
                <a:ea typeface="ＭＳ Ｐゴシック" pitchFamily="34" charset="-128"/>
                <a:cs typeface="Calibri"/>
              </a:rPr>
              <a:t>or one of its descendants</a:t>
            </a:r>
            <a:r>
              <a:rPr lang="en-US" sz="1800" dirty="0" smtClean="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smtClean="0">
                <a:latin typeface="Calibri"/>
                <a:ea typeface="ＭＳ Ｐゴシック" pitchFamily="34" charset="-128"/>
                <a:cs typeface="Calibri"/>
              </a:rPr>
              <a:t>	</a:t>
            </a:r>
          </a:p>
          <a:p>
            <a:pPr eaLnBrk="1" hangingPunct="1">
              <a:lnSpc>
                <a:spcPct val="80000"/>
              </a:lnSpc>
              <a:buClr>
                <a:srgbClr val="333399"/>
              </a:buClr>
            </a:pPr>
            <a:endParaRPr lang="en-US" sz="2400" dirty="0" smtClean="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smtClean="0">
                <a:solidFill>
                  <a:srgbClr val="333399"/>
                </a:solidFill>
                <a:latin typeface="Calibri"/>
                <a:ea typeface="ＭＳ Ｐゴシック" pitchFamily="34" charset="-128"/>
                <a:cs typeface="Calibri"/>
              </a:rPr>
              <a:t>All it takes to block a path is a single inactive segment</a:t>
            </a: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smtClean="0">
              <a:latin typeface="Calibri"/>
              <a:ea typeface="ＭＳ Ｐゴシック" pitchFamily="34" charset="-128"/>
              <a:cs typeface="Calibri"/>
            </a:endParaRPr>
          </a:p>
          <a:p>
            <a:pPr lvl="1" eaLnBrk="1" hangingPunct="1">
              <a:lnSpc>
                <a:spcPct val="80000"/>
              </a:lnSpc>
              <a:buFont typeface="Wingdings" pitchFamily="2" charset="2"/>
              <a:buNone/>
            </a:pPr>
            <a:r>
              <a:rPr lang="en-US" sz="1800" dirty="0" smtClean="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smtClean="0">
                <a:latin typeface="Calibri"/>
                <a:cs typeface="Calibri"/>
              </a:rPr>
              <a:t>Query:</a:t>
            </a:r>
            <a:r>
              <a:rPr lang="en-US" sz="2800" dirty="0">
                <a:latin typeface="Calibri"/>
                <a:cs typeface="Calibri"/>
              </a:rPr>
              <a:t>	</a:t>
            </a:r>
            <a:endParaRPr lang="en-US" sz="1200" dirty="0" smtClean="0">
              <a:latin typeface="Calibri"/>
              <a:cs typeface="Calibri"/>
            </a:endParaRPr>
          </a:p>
          <a:p>
            <a:pPr>
              <a:buFont typeface="Wingdings" charset="0"/>
              <a:buChar char="§"/>
              <a:defRPr/>
            </a:pPr>
            <a:endParaRPr lang="en-US" sz="1600" dirty="0" smtClean="0">
              <a:latin typeface="Calibri"/>
              <a:cs typeface="Calibri"/>
            </a:endParaRPr>
          </a:p>
          <a:p>
            <a:pPr>
              <a:buFont typeface="Wingdings" charset="0"/>
              <a:buChar char="§"/>
              <a:defRPr/>
            </a:pPr>
            <a:r>
              <a:rPr lang="en-US" sz="2800" dirty="0" smtClean="0">
                <a:latin typeface="Calibri"/>
                <a:cs typeface="Calibri"/>
              </a:rPr>
              <a:t>Check </a:t>
            </a:r>
            <a:r>
              <a:rPr lang="en-US" sz="2800" dirty="0">
                <a:latin typeface="Calibri"/>
                <a:cs typeface="Calibri"/>
              </a:rPr>
              <a:t>all (undirected!) paths </a:t>
            </a:r>
            <a:r>
              <a:rPr lang="en-US" sz="2800" dirty="0" smtClean="0">
                <a:latin typeface="Calibri"/>
                <a:cs typeface="Calibri"/>
              </a:rPr>
              <a:t>between        and </a:t>
            </a:r>
            <a:endParaRPr lang="en-US" sz="2800" dirty="0">
              <a:latin typeface="Calibri"/>
              <a:cs typeface="Calibri"/>
            </a:endParaRPr>
          </a:p>
          <a:p>
            <a:pPr lvl="7">
              <a:buFont typeface="Wingdings" charset="0"/>
              <a:buChar char="§"/>
              <a:defRPr/>
            </a:pPr>
            <a:endParaRPr lang="en-US" sz="600" dirty="0" smtClean="0">
              <a:latin typeface="Calibri"/>
              <a:cs typeface="Calibri"/>
            </a:endParaRPr>
          </a:p>
          <a:p>
            <a:pPr lvl="1">
              <a:buFont typeface="Wingdings" charset="0"/>
              <a:buChar char="§"/>
              <a:defRPr/>
            </a:pPr>
            <a:r>
              <a:rPr lang="en-US" sz="2400" dirty="0" smtClean="0">
                <a:latin typeface="Calibri"/>
                <a:cs typeface="Calibri"/>
              </a:rPr>
              <a:t>If one or more active, then independence not guaranteed</a:t>
            </a:r>
            <a:endParaRPr lang="en-US" sz="2400" dirty="0">
              <a:latin typeface="Calibri"/>
              <a:cs typeface="Calibri"/>
            </a:endParaRPr>
          </a:p>
          <a:p>
            <a:pPr marL="0" indent="0">
              <a:buNone/>
              <a:defRPr/>
            </a:pPr>
            <a:r>
              <a:rPr lang="en-US" sz="2800" dirty="0">
                <a:latin typeface="Calibri"/>
                <a:cs typeface="Calibri"/>
              </a:rPr>
              <a:t>   </a:t>
            </a:r>
            <a:endParaRPr lang="en-US" dirty="0" smtClean="0">
              <a:latin typeface="Calibri"/>
              <a:cs typeface="Calibri"/>
            </a:endParaRPr>
          </a:p>
          <a:p>
            <a:pPr lvl="1">
              <a:buFont typeface="Wingdings" charset="0"/>
              <a:buChar char="§"/>
              <a:defRPr/>
            </a:pPr>
            <a:endParaRPr lang="en-US" sz="2400" dirty="0" smtClean="0">
              <a:latin typeface="Calibri"/>
              <a:cs typeface="Calibri"/>
            </a:endParaRPr>
          </a:p>
          <a:p>
            <a:pPr lvl="1">
              <a:buFont typeface="Wingdings" charset="0"/>
              <a:buChar char="§"/>
              <a:defRPr/>
            </a:pPr>
            <a:r>
              <a:rPr lang="en-US" sz="2400" dirty="0" smtClean="0">
                <a:latin typeface="Calibri"/>
                <a:cs typeface="Calibri"/>
              </a:rPr>
              <a:t>Otherwise (i.e. if all paths are inactive),</a:t>
            </a:r>
          </a:p>
          <a:p>
            <a:pPr marL="457176" lvl="1" indent="0">
              <a:buNone/>
              <a:defRPr/>
            </a:pPr>
            <a:r>
              <a:rPr lang="en-US" sz="2400" dirty="0" smtClean="0">
                <a:latin typeface="Calibri"/>
                <a:cs typeface="Calibri"/>
              </a:rPr>
              <a:t>    then independence is guaranteed</a:t>
            </a:r>
            <a:endParaRPr lang="en-US" sz="2400" dirty="0">
              <a:latin typeface="Calibri"/>
              <a:cs typeface="Calibri"/>
            </a:endParaRPr>
          </a:p>
        </p:txBody>
      </p:sp>
      <p:sp>
        <p:nvSpPr>
          <p:cNvPr id="60417" name="Title 1"/>
          <p:cNvSpPr>
            <a:spLocks noGrp="1"/>
          </p:cNvSpPr>
          <p:nvPr>
            <p:ph type="title"/>
          </p:nvPr>
        </p:nvSpPr>
        <p:spPr/>
        <p:txBody>
          <a:bodyPr/>
          <a:lstStyle/>
          <a:p>
            <a:r>
              <a:rPr lang="en-US" smtClean="0">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77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77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774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77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9774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mtClean="0">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smtClean="0">
                <a:ea typeface="ＭＳ Ｐゴシック" pitchFamily="34" charset="-128"/>
              </a:rPr>
              <a:t>Variables:</a:t>
            </a:r>
          </a:p>
          <a:p>
            <a:pPr lvl="1" eaLnBrk="1" hangingPunct="1"/>
            <a:r>
              <a:rPr lang="en-US" dirty="0" smtClean="0">
                <a:ea typeface="ＭＳ Ｐゴシック" pitchFamily="34" charset="-128"/>
              </a:rPr>
              <a:t>R: Raining</a:t>
            </a:r>
          </a:p>
          <a:p>
            <a:pPr lvl="1" eaLnBrk="1" hangingPunct="1"/>
            <a:r>
              <a:rPr lang="en-US" dirty="0" smtClean="0">
                <a:ea typeface="ＭＳ Ｐゴシック" pitchFamily="34" charset="-128"/>
              </a:rPr>
              <a:t>T: Traffic</a:t>
            </a:r>
          </a:p>
          <a:p>
            <a:pPr lvl="1" eaLnBrk="1" hangingPunct="1"/>
            <a:r>
              <a:rPr lang="en-US" dirty="0" smtClean="0">
                <a:ea typeface="ＭＳ Ｐゴシック" pitchFamily="34" charset="-128"/>
              </a:rPr>
              <a:t>D: Roof drips</a:t>
            </a:r>
          </a:p>
          <a:p>
            <a:pPr lvl="1" eaLnBrk="1" hangingPunct="1"/>
            <a:r>
              <a:rPr lang="en-US" dirty="0" smtClean="0">
                <a:ea typeface="ＭＳ Ｐゴシック" pitchFamily="34" charset="-128"/>
              </a:rPr>
              <a:t>S: I’</a:t>
            </a:r>
            <a:r>
              <a:rPr lang="en-US" altLang="ja-JP" dirty="0" smtClean="0">
                <a:ea typeface="ＭＳ Ｐゴシック" pitchFamily="34" charset="-128"/>
              </a:rPr>
              <a:t>m sad</a:t>
            </a:r>
          </a:p>
          <a:p>
            <a:pPr eaLnBrk="1" hangingPunct="1"/>
            <a:r>
              <a:rPr lang="en-US" dirty="0" smtClean="0">
                <a:ea typeface="ＭＳ Ｐゴシック" pitchFamily="34" charset="-128"/>
              </a:rPr>
              <a:t>Questions:</a:t>
            </a:r>
          </a:p>
          <a:p>
            <a:pPr lvl="1" eaLnBrk="1" hangingPunct="1"/>
            <a:endParaRPr lang="en-US" dirty="0" smtClean="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smtClean="0">
                <a:ea typeface="ＭＳ Ｐゴシック" pitchFamily="34" charset="-128"/>
              </a:rPr>
              <a:t>Given a Bayes net structure, can run d-separation algorithm to build a complete list of conditional independences that are necessarily true of the form</a:t>
            </a: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endParaRPr lang="en-US" sz="2400" dirty="0" smtClean="0">
              <a:ea typeface="ＭＳ Ｐゴシック" pitchFamily="34" charset="-128"/>
            </a:endParaRPr>
          </a:p>
          <a:p>
            <a:r>
              <a:rPr lang="en-US" sz="2400" dirty="0" smtClean="0">
                <a:ea typeface="ＭＳ Ｐゴシック" pitchFamily="34" charset="-128"/>
              </a:rPr>
              <a:t>This list determines the set of probability distributions that can be represented </a:t>
            </a:r>
          </a:p>
          <a:p>
            <a:endParaRPr lang="en-US" sz="2400" dirty="0" smtClean="0">
              <a:ea typeface="ＭＳ Ｐゴシック" pitchFamily="34" charset="-128"/>
            </a:endParaRPr>
          </a:p>
          <a:p>
            <a:endParaRPr lang="en-US" dirty="0" smtClean="0">
              <a:ea typeface="ＭＳ Ｐゴシック" pitchFamily="34" charset="-128"/>
            </a:endParaRPr>
          </a:p>
          <a:p>
            <a:endParaRPr lang="en-US" dirty="0" smtClean="0">
              <a:ea typeface="ＭＳ Ｐゴシック" pitchFamily="34" charset="-128"/>
            </a:endParaRPr>
          </a:p>
          <a:p>
            <a:pPr marL="457200" lvl="1" indent="0">
              <a:buFont typeface="Wingdings" pitchFamily="2" charset="2"/>
              <a:buNone/>
            </a:pPr>
            <a:endParaRPr lang="en-US" dirty="0" smtClean="0">
              <a:ea typeface="ＭＳ Ｐゴシック" pitchFamily="34" charset="-128"/>
            </a:endParaRPr>
          </a:p>
        </p:txBody>
      </p:sp>
      <p:pic>
        <p:nvPicPr>
          <p:cNvPr id="2560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18231357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10612345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smtClean="0">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smtClean="0">
                <a:latin typeface="Calibri"/>
                <a:ea typeface="ＭＳ Ｐゴシック" pitchFamily="34" charset="-128"/>
                <a:cs typeface="Calibri"/>
              </a:rPr>
              <a:t>Given some graph topology G, only certain joint distributions can be encoded</a:t>
            </a:r>
          </a:p>
          <a:p>
            <a:pPr lvl="6"/>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 graph structure guarantees certain (conditional) independences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(There might be more independence)</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Adding arcs increases the set of distributions, but has several costs</a:t>
            </a:r>
          </a:p>
          <a:p>
            <a:pPr lvl="5"/>
            <a:endParaRPr lang="en-US" sz="800" dirty="0" smtClean="0">
              <a:latin typeface="Calibri"/>
              <a:ea typeface="ＭＳ Ｐゴシック" pitchFamily="34" charset="-128"/>
              <a:cs typeface="Calibri"/>
            </a:endParaRPr>
          </a:p>
          <a:p>
            <a:pPr eaLnBrk="1" hangingPunct="1"/>
            <a:r>
              <a:rPr lang="en-US" sz="2000" dirty="0" smtClean="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smtClean="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smtClean="0">
                <a:latin typeface="Calibri"/>
                <a:ea typeface="ＭＳ Ｐゴシック" pitchFamily="34" charset="-128"/>
                <a:cs typeface="Calibri"/>
              </a:rPr>
              <a:t>Bayes nets compactly encode joint distributions</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smtClean="0">
              <a:latin typeface="Calibri"/>
              <a:ea typeface="ＭＳ Ｐゴシック" pitchFamily="34" charset="-128"/>
              <a:cs typeface="Calibri"/>
            </a:endParaRPr>
          </a:p>
          <a:p>
            <a:pPr eaLnBrk="1" hangingPunct="1">
              <a:lnSpc>
                <a:spcPct val="90000"/>
              </a:lnSpc>
            </a:pPr>
            <a:r>
              <a:rPr lang="en-US" sz="2800" dirty="0" smtClean="0">
                <a:latin typeface="Calibri"/>
                <a:ea typeface="ＭＳ Ｐゴシック" pitchFamily="34" charset="-128"/>
                <a:cs typeface="Calibri"/>
              </a:rPr>
              <a:t>A Bayes</a:t>
            </a:r>
            <a:r>
              <a:rPr lang="en-US" altLang="ja-JP" sz="2800" dirty="0" smtClean="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smtClean="0">
              <a:latin typeface="Calibri"/>
              <a:ea typeface="ＭＳ Ｐゴシック" pitchFamily="34" charset="-128"/>
              <a:cs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79403"/>
            <a:ext cx="12192000" cy="1470025"/>
          </a:xfrm>
        </p:spPr>
        <p:txBody>
          <a:bodyPr/>
          <a:lstStyle/>
          <a:p>
            <a:r>
              <a:rPr lang="en-US" dirty="0"/>
              <a:t>Bayes’ </a:t>
            </a:r>
            <a:r>
              <a:rPr lang="en-US" dirty="0" smtClean="0"/>
              <a:t>Nets</a:t>
            </a:r>
            <a:r>
              <a:rPr lang="en-US" dirty="0"/>
              <a:t> </a:t>
            </a:r>
            <a:r>
              <a:rPr lang="en-US" dirty="0" smtClean="0"/>
              <a:t>part </a:t>
            </a:r>
            <a:r>
              <a:rPr lang="en-US" dirty="0" smtClean="0"/>
              <a:t>3</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Abbeel --- University of California, Berkeley</a:t>
            </a:r>
          </a:p>
          <a:p>
            <a:pPr algn="ctr">
              <a:spcBef>
                <a:spcPct val="50000"/>
              </a:spcBef>
            </a:pPr>
            <a:r>
              <a:rPr lang="en-US" sz="1400" dirty="0" smtClean="0">
                <a:latin typeface="Calibri"/>
                <a:cs typeface="Calibri"/>
              </a:rPr>
              <a:t>[These slides were created by Dan Klein and Pieter Abbeel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133600"/>
            <a:ext cx="6886665" cy="3525166"/>
          </a:xfrm>
          <a:prstGeom prst="rect">
            <a:avLst/>
          </a:prstGeom>
        </p:spPr>
      </p:pic>
    </p:spTree>
    <p:extLst>
      <p:ext uri="{BB962C8B-B14F-4D97-AF65-F5344CB8AC3E}">
        <p14:creationId xmlns:p14="http://schemas.microsoft.com/office/powerpoint/2010/main" val="2493298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BN Applet</a:t>
            </a:r>
            <a:endParaRPr lang="en-US" dirty="0"/>
          </a:p>
        </p:txBody>
      </p:sp>
      <p:pic>
        <p:nvPicPr>
          <p:cNvPr id="5" name="BN Demo Apple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19300" y="1160661"/>
            <a:ext cx="8153400" cy="5095875"/>
          </a:xfrm>
          <a:prstGeom prst="rect">
            <a:avLst/>
          </a:prstGeom>
        </p:spPr>
      </p:pic>
    </p:spTree>
    <p:extLst>
      <p:ext uri="{BB962C8B-B14F-4D97-AF65-F5344CB8AC3E}">
        <p14:creationId xmlns:p14="http://schemas.microsoft.com/office/powerpoint/2010/main" val="2078788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smtClean="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smtClean="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smtClean="0">
              <a:latin typeface="Calibri"/>
              <a:cs typeface="Calibri"/>
            </a:endParaRPr>
          </a:p>
          <a:p>
            <a:pPr lvl="1">
              <a:lnSpc>
                <a:spcPct val="90000"/>
              </a:lnSpc>
            </a:pPr>
            <a:r>
              <a:rPr lang="en-US" sz="2400" dirty="0" smtClean="0">
                <a:latin typeface="Calibri"/>
                <a:cs typeface="Calibri"/>
              </a:rPr>
              <a:t>Most likely explanation:</a:t>
            </a: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a:p>
            <a:pPr lvl="1">
              <a:lnSpc>
                <a:spcPct val="90000"/>
              </a:lnSpc>
            </a:pPr>
            <a:endParaRPr lang="en-US" sz="2400" dirty="0" smtClean="0">
              <a:latin typeface="Calibri"/>
              <a:cs typeface="Calibri"/>
            </a:endParaRPr>
          </a:p>
        </p:txBody>
      </p:sp>
      <p:sp>
        <p:nvSpPr>
          <p:cNvPr id="19457"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smtClean="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a:p>
            <a:pPr lvl="1">
              <a:lnSpc>
                <a:spcPct val="90000"/>
              </a:lnSpc>
            </a:pPr>
            <a:endParaRPr lang="en-US" sz="2400" dirty="0" smtClean="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214241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smtClean="0">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smtClean="0">
                <a:latin typeface="Calibri"/>
                <a:cs typeface="Calibri"/>
              </a:rPr>
              <a:t>General case:</a:t>
            </a:r>
          </a:p>
          <a:p>
            <a:pPr lvl="1" eaLnBrk="1" hangingPunct="1">
              <a:lnSpc>
                <a:spcPct val="80000"/>
              </a:lnSpc>
            </a:pPr>
            <a:r>
              <a:rPr lang="en-US" sz="1800" dirty="0" smtClean="0">
                <a:latin typeface="Calibri"/>
                <a:cs typeface="Calibri"/>
              </a:rPr>
              <a:t>Evidence variables: </a:t>
            </a:r>
          </a:p>
          <a:p>
            <a:pPr lvl="1" eaLnBrk="1" hangingPunct="1">
              <a:lnSpc>
                <a:spcPct val="80000"/>
              </a:lnSpc>
            </a:pPr>
            <a:r>
              <a:rPr lang="en-US" sz="1800" dirty="0" smtClean="0">
                <a:latin typeface="Calibri"/>
                <a:cs typeface="Calibri"/>
              </a:rPr>
              <a:t>Query* variable:</a:t>
            </a:r>
          </a:p>
          <a:p>
            <a:pPr lvl="1" eaLnBrk="1" hangingPunct="1">
              <a:lnSpc>
                <a:spcPct val="80000"/>
              </a:lnSpc>
            </a:pPr>
            <a:r>
              <a:rPr lang="en-US" sz="1800" dirty="0" smtClean="0">
                <a:latin typeface="Calibri"/>
                <a:cs typeface="Calibri"/>
              </a:rPr>
              <a:t>Hidden variables:</a:t>
            </a:r>
          </a:p>
          <a:p>
            <a:pPr lvl="1" eaLnBrk="1" hangingPunct="1">
              <a:lnSpc>
                <a:spcPct val="80000"/>
              </a:lnSpc>
            </a:pPr>
            <a:endParaRPr lang="en-US" sz="1600" dirty="0" smtClean="0">
              <a:latin typeface="Calibri"/>
              <a:cs typeface="Calibri"/>
            </a:endParaRPr>
          </a:p>
          <a:p>
            <a:pPr lvl="1" eaLnBrk="1" hangingPunct="1">
              <a:lnSpc>
                <a:spcPct val="80000"/>
              </a:lnSpc>
            </a:pPr>
            <a:endParaRPr lang="en-US" sz="1600" dirty="0" smtClean="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We want:</a:t>
            </a:r>
          </a:p>
          <a:p>
            <a:pPr lvl="1">
              <a:lnSpc>
                <a:spcPct val="80000"/>
              </a:lnSpc>
            </a:pPr>
            <a:endParaRPr lang="en-US" sz="1600" dirty="0" smtClean="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smtClean="0">
                <a:latin typeface="Calibri"/>
                <a:cs typeface="Calibri"/>
              </a:rPr>
              <a:t>Step 3: Normalize</a:t>
            </a:r>
          </a:p>
          <a:p>
            <a:pPr>
              <a:lnSpc>
                <a:spcPct val="80000"/>
              </a:lnSpc>
            </a:pPr>
            <a:endParaRPr lang="en-US" sz="2000" dirty="0" smtClean="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73582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smtClean="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smtClean="0">
                <a:latin typeface="Calibri"/>
                <a:ea typeface="ＭＳ Ｐゴシック" pitchFamily="34" charset="-128"/>
                <a:cs typeface="Calibri"/>
              </a:rPr>
              <a:t>Given unlimited time, inference in BNs is easy</a:t>
            </a:r>
          </a:p>
          <a:p>
            <a:pPr lvl="7"/>
            <a:endParaRPr lang="en-US" sz="5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smtClean="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p:spTree>
    <p:extLst>
      <p:ext uri="{BB962C8B-B14F-4D97-AF65-F5344CB8AC3E}">
        <p14:creationId xmlns:p14="http://schemas.microsoft.com/office/powerpoint/2010/main" val="176729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smtClean="0">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103937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smtClean="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5867400" cy="1295400"/>
          </a:xfrm>
        </p:spPr>
        <p:txBody>
          <a:bodyPr/>
          <a:lstStyle/>
          <a:p>
            <a:r>
              <a:rPr lang="en-US" sz="2400" dirty="0" smtClean="0">
                <a:latin typeface="Calibri"/>
                <a:ea typeface="ＭＳ Ｐゴシック" pitchFamily="34" charset="-128"/>
                <a:cs typeface="Calibri"/>
              </a:rPr>
              <a:t>Why is inference by enumeration so slow?</a:t>
            </a:r>
          </a:p>
          <a:p>
            <a:pPr lvl="1"/>
            <a:r>
              <a:rPr lang="en-US" sz="2000" dirty="0" smtClean="0">
                <a:latin typeface="Calibri"/>
                <a:ea typeface="ＭＳ Ｐゴシック" pitchFamily="34" charset="-128"/>
                <a:cs typeface="Calibri"/>
              </a:rPr>
              <a:t>You join up the whole joint distribution before you sum out the hidden variables</a:t>
            </a:r>
          </a:p>
          <a:p>
            <a:pPr lvl="1"/>
            <a:endParaRPr lang="en-US" sz="1800" dirty="0" smtClean="0">
              <a:latin typeface="Calibri"/>
              <a:ea typeface="ＭＳ Ｐゴシック" pitchFamily="34" charset="-128"/>
              <a:cs typeface="Calibri"/>
            </a:endParaRPr>
          </a:p>
          <a:p>
            <a:pPr lvl="1"/>
            <a:endParaRPr lang="en-US" sz="1800" dirty="0" smtClean="0">
              <a:latin typeface="Calibri"/>
              <a:ea typeface="ＭＳ Ｐゴシック" pitchFamily="34" charset="-128"/>
              <a:cs typeface="Calibri"/>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895600"/>
            <a:ext cx="5181600" cy="3454400"/>
          </a:xfrm>
          <a:prstGeom prst="rect">
            <a:avLst/>
          </a:prstGeom>
        </p:spPr>
      </p:pic>
      <p:sp>
        <p:nvSpPr>
          <p:cNvPr id="6" name="Content Placeholder 2"/>
          <p:cNvSpPr txBox="1">
            <a:spLocks/>
          </p:cNvSpPr>
          <p:nvPr/>
        </p:nvSpPr>
        <p:spPr bwMode="auto">
          <a:xfrm>
            <a:off x="6096000" y="1219200"/>
            <a:ext cx="60960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Idea: interleave joining and marginalizing!</a:t>
            </a:r>
          </a:p>
          <a:p>
            <a:pPr lvl="1"/>
            <a:r>
              <a:rPr lang="en-US" sz="2000" dirty="0" smtClean="0">
                <a:latin typeface="Calibri"/>
                <a:cs typeface="Calibri"/>
              </a:rPr>
              <a:t>Called </a:t>
            </a:r>
            <a:r>
              <a:rPr lang="ja-JP" altLang="en-US" sz="2000" dirty="0" smtClean="0">
                <a:latin typeface="Calibri"/>
                <a:cs typeface="Calibri"/>
              </a:rPr>
              <a:t>“</a:t>
            </a:r>
            <a:r>
              <a:rPr lang="en-US" altLang="ja-JP" sz="2000" dirty="0" smtClean="0">
                <a:latin typeface="Calibri"/>
                <a:cs typeface="Calibri"/>
              </a:rPr>
              <a:t>Variable Elimination</a:t>
            </a:r>
            <a:r>
              <a:rPr lang="ja-JP" altLang="en-US" sz="2000" dirty="0" smtClean="0">
                <a:latin typeface="Calibri"/>
                <a:cs typeface="Calibri"/>
              </a:rPr>
              <a:t>”</a:t>
            </a:r>
            <a:endParaRPr lang="en-US" altLang="ja-JP" sz="2000" dirty="0" smtClean="0">
              <a:latin typeface="Calibri"/>
              <a:cs typeface="Calibri"/>
            </a:endParaRPr>
          </a:p>
          <a:p>
            <a:pPr lvl="1"/>
            <a:r>
              <a:rPr lang="en-US" sz="2000" dirty="0" smtClean="0">
                <a:latin typeface="Calibri"/>
                <a:cs typeface="Calibri"/>
              </a:rPr>
              <a:t>Still NP-hard, but usually much faster than inference by enumeration</a:t>
            </a:r>
          </a:p>
          <a:p>
            <a:pPr lvl="1"/>
            <a:endParaRPr lang="en-US" sz="2000" dirty="0">
              <a:latin typeface="Calibri"/>
              <a:cs typeface="Calibri"/>
            </a:endParaRPr>
          </a:p>
          <a:p>
            <a:pPr lvl="1"/>
            <a:endParaRPr lang="en-US" sz="2000" dirty="0" smtClean="0">
              <a:latin typeface="Calibri"/>
              <a:cs typeface="Calibri"/>
            </a:endParaRPr>
          </a:p>
          <a:p>
            <a:pPr lvl="1"/>
            <a:endParaRPr lang="en-US" sz="2000" dirty="0">
              <a:latin typeface="Calibri"/>
              <a:cs typeface="Calibri"/>
            </a:endParaRPr>
          </a:p>
          <a:p>
            <a:pPr lvl="1"/>
            <a:endParaRPr lang="en-US" sz="2000" dirty="0" smtClean="0">
              <a:latin typeface="Calibri"/>
              <a:cs typeface="Calibri"/>
            </a:endParaRPr>
          </a:p>
          <a:p>
            <a:pPr lvl="1"/>
            <a:endParaRPr lang="en-US" sz="2000" dirty="0">
              <a:latin typeface="Calibri"/>
              <a:cs typeface="Calibri"/>
            </a:endParaRPr>
          </a:p>
          <a:p>
            <a:pPr lvl="1"/>
            <a:endParaRPr lang="en-US" sz="2000" dirty="0" smtClean="0">
              <a:latin typeface="Calibri"/>
              <a:cs typeface="Calibri"/>
            </a:endParaRPr>
          </a:p>
          <a:p>
            <a:pPr lvl="1"/>
            <a:endParaRPr lang="en-US" sz="2000" dirty="0">
              <a:latin typeface="Calibri"/>
              <a:cs typeface="Calibri"/>
            </a:endParaRPr>
          </a:p>
          <a:p>
            <a:pPr lvl="1"/>
            <a:endParaRPr lang="en-US" sz="2000" dirty="0" smtClean="0">
              <a:latin typeface="Calibri"/>
              <a:cs typeface="Calibri"/>
            </a:endParaRPr>
          </a:p>
          <a:p>
            <a:pPr lvl="1"/>
            <a:endParaRPr lang="en-US" sz="2000" dirty="0">
              <a:latin typeface="Calibri"/>
              <a:cs typeface="Calibri"/>
            </a:endParaRPr>
          </a:p>
          <a:p>
            <a:pPr lvl="1"/>
            <a:endParaRPr lang="en-US" sz="2000" dirty="0" smtClean="0">
              <a:latin typeface="Calibri"/>
              <a:cs typeface="Calibri"/>
            </a:endParaRPr>
          </a:p>
          <a:p>
            <a:pPr lvl="1"/>
            <a:r>
              <a:rPr lang="en-US" sz="2000" dirty="0" smtClean="0">
                <a:latin typeface="Calibri"/>
                <a:cs typeface="Calibri"/>
              </a:rPr>
              <a:t>First we’ll need some new notation: factors</a:t>
            </a:r>
          </a:p>
          <a:p>
            <a:pPr lvl="1"/>
            <a:endParaRPr lang="en-US" sz="2000" dirty="0" smtClean="0">
              <a:latin typeface="Calibri"/>
              <a:cs typeface="Calibri"/>
            </a:endParaRPr>
          </a:p>
          <a:p>
            <a:pPr lvl="1"/>
            <a:endParaRPr lang="en-US" sz="2000" dirty="0" smtClean="0">
              <a:latin typeface="Calibri"/>
              <a:cs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2231" y="3200400"/>
            <a:ext cx="5567369" cy="2819399"/>
          </a:xfrm>
          <a:prstGeom prst="rect">
            <a:avLst/>
          </a:prstGeom>
        </p:spPr>
      </p:pic>
    </p:spTree>
    <p:extLst>
      <p:ext uri="{BB962C8B-B14F-4D97-AF65-F5344CB8AC3E}">
        <p14:creationId xmlns:p14="http://schemas.microsoft.com/office/powerpoint/2010/main" val="175798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5534" y="1905000"/>
            <a:ext cx="5379013" cy="4495800"/>
          </a:xfrm>
          <a:prstGeom prst="rect">
            <a:avLst/>
          </a:prstGeom>
        </p:spPr>
      </p:pic>
      <p:sp>
        <p:nvSpPr>
          <p:cNvPr id="24577" name="Title 1"/>
          <p:cNvSpPr>
            <a:spLocks noGrp="1"/>
          </p:cNvSpPr>
          <p:nvPr>
            <p:ph type="title"/>
          </p:nvPr>
        </p:nvSpPr>
        <p:spPr/>
        <p:txBody>
          <a:bodyPr/>
          <a:lstStyle/>
          <a:p>
            <a:r>
              <a:rPr lang="en-US" smtClean="0">
                <a:ea typeface="ＭＳ Ｐゴシック" pitchFamily="34" charset="-128"/>
              </a:rPr>
              <a:t>Factor Zoo I</a:t>
            </a:r>
          </a:p>
        </p:txBody>
      </p:sp>
      <p:sp>
        <p:nvSpPr>
          <p:cNvPr id="20483" name="Content Placeholder 2"/>
          <p:cNvSpPr>
            <a:spLocks noGrp="1"/>
          </p:cNvSpPr>
          <p:nvPr>
            <p:ph idx="1"/>
          </p:nvPr>
        </p:nvSpPr>
        <p:spPr>
          <a:xfrm>
            <a:off x="152400" y="1219200"/>
            <a:ext cx="4343400" cy="4906963"/>
          </a:xfrm>
        </p:spPr>
        <p:txBody>
          <a:bodyPr/>
          <a:lstStyle/>
          <a:p>
            <a:endParaRPr lang="en-US" sz="2400" dirty="0" smtClean="0">
              <a:ea typeface="ＭＳ Ｐゴシック" pitchFamily="34" charset="-128"/>
              <a:cs typeface="Calibri" pitchFamily="34" charset="0"/>
            </a:endParaRPr>
          </a:p>
          <a:p>
            <a:r>
              <a:rPr lang="en-US" sz="2400" dirty="0" smtClean="0">
                <a:ea typeface="ＭＳ Ｐゴシック" pitchFamily="34" charset="-128"/>
                <a:cs typeface="Calibri" pitchFamily="34" charset="0"/>
              </a:rPr>
              <a:t>Joint distribution: P(X,Y)</a:t>
            </a:r>
          </a:p>
          <a:p>
            <a:pPr lvl="1"/>
            <a:r>
              <a:rPr lang="en-US" sz="2000" dirty="0" smtClean="0">
                <a:ea typeface="ＭＳ Ｐゴシック" pitchFamily="34" charset="-128"/>
                <a:cs typeface="Calibri" pitchFamily="34" charset="0"/>
              </a:rPr>
              <a:t>Entries P(</a:t>
            </a:r>
            <a:r>
              <a:rPr lang="en-US" sz="2000" dirty="0" err="1" smtClean="0">
                <a:ea typeface="ＭＳ Ｐゴシック" pitchFamily="34" charset="-128"/>
                <a:cs typeface="Calibri" pitchFamily="34" charset="0"/>
              </a:rPr>
              <a:t>x,y</a:t>
            </a:r>
            <a:r>
              <a:rPr lang="en-US" sz="2000" dirty="0" smtClean="0">
                <a:ea typeface="ＭＳ Ｐゴシック" pitchFamily="34" charset="-128"/>
                <a:cs typeface="Calibri" pitchFamily="34" charset="0"/>
              </a:rPr>
              <a:t>) for all x, y</a:t>
            </a:r>
          </a:p>
          <a:p>
            <a:pPr lvl="1"/>
            <a:r>
              <a:rPr lang="en-US" sz="2000" dirty="0" smtClean="0">
                <a:ea typeface="ＭＳ Ｐゴシック" pitchFamily="34" charset="-128"/>
                <a:cs typeface="Calibri" pitchFamily="34" charset="0"/>
              </a:rPr>
              <a:t>Sums to 1</a:t>
            </a:r>
          </a:p>
          <a:p>
            <a:endParaRPr lang="en-US" sz="2400" dirty="0" smtClean="0">
              <a:ea typeface="ＭＳ Ｐゴシック" pitchFamily="34" charset="-128"/>
              <a:cs typeface="Calibri" pitchFamily="34" charset="0"/>
            </a:endParaRPr>
          </a:p>
          <a:p>
            <a:endParaRPr lang="en-US" sz="2400" dirty="0" smtClean="0">
              <a:ea typeface="ＭＳ Ｐゴシック" pitchFamily="34" charset="-128"/>
              <a:cs typeface="Calibri" pitchFamily="34" charset="0"/>
            </a:endParaRPr>
          </a:p>
          <a:p>
            <a:r>
              <a:rPr lang="en-US" sz="2400" dirty="0" smtClean="0">
                <a:ea typeface="ＭＳ Ｐゴシック" pitchFamily="34" charset="-128"/>
                <a:cs typeface="Calibri" pitchFamily="34" charset="0"/>
              </a:rPr>
              <a:t>Selected joint: P(</a:t>
            </a:r>
            <a:r>
              <a:rPr lang="en-US" sz="2400" dirty="0" err="1" smtClean="0">
                <a:ea typeface="ＭＳ Ｐゴシック" pitchFamily="34" charset="-128"/>
                <a:cs typeface="Calibri" pitchFamily="34" charset="0"/>
              </a:rPr>
              <a:t>x,Y</a:t>
            </a:r>
            <a:r>
              <a:rPr lang="en-US" sz="2400" dirty="0" smtClean="0">
                <a:ea typeface="ＭＳ Ｐゴシック" pitchFamily="34" charset="-128"/>
                <a:cs typeface="Calibri" pitchFamily="34" charset="0"/>
              </a:rPr>
              <a:t>)</a:t>
            </a:r>
          </a:p>
          <a:p>
            <a:pPr lvl="1"/>
            <a:r>
              <a:rPr lang="en-US" sz="2000" dirty="0" smtClean="0">
                <a:ea typeface="ＭＳ Ｐゴシック" pitchFamily="34" charset="-128"/>
                <a:cs typeface="Calibri" pitchFamily="34" charset="0"/>
              </a:rPr>
              <a:t>A slice of the joint distribution</a:t>
            </a:r>
          </a:p>
          <a:p>
            <a:pPr lvl="1"/>
            <a:r>
              <a:rPr lang="en-US" sz="2000" dirty="0" smtClean="0">
                <a:ea typeface="ＭＳ Ｐゴシック" pitchFamily="34" charset="-128"/>
                <a:cs typeface="Calibri" pitchFamily="34" charset="0"/>
              </a:rPr>
              <a:t>Entries P(</a:t>
            </a:r>
            <a:r>
              <a:rPr lang="en-US" sz="2000" dirty="0" err="1" smtClean="0">
                <a:ea typeface="ＭＳ Ｐゴシック" pitchFamily="34" charset="-128"/>
                <a:cs typeface="Calibri" pitchFamily="34" charset="0"/>
              </a:rPr>
              <a:t>x,y</a:t>
            </a:r>
            <a:r>
              <a:rPr lang="en-US" sz="2000" dirty="0" smtClean="0">
                <a:ea typeface="ＭＳ Ｐゴシック" pitchFamily="34" charset="-128"/>
                <a:cs typeface="Calibri" pitchFamily="34" charset="0"/>
              </a:rPr>
              <a:t>) for fixed x, all y</a:t>
            </a:r>
          </a:p>
          <a:p>
            <a:pPr lvl="1"/>
            <a:r>
              <a:rPr lang="en-US" sz="2000" dirty="0" smtClean="0">
                <a:ea typeface="ＭＳ Ｐゴシック" pitchFamily="34" charset="-128"/>
                <a:cs typeface="Calibri" pitchFamily="34" charset="0"/>
              </a:rPr>
              <a:t>Sums to P(x)</a:t>
            </a:r>
          </a:p>
          <a:p>
            <a:pPr lvl="1"/>
            <a:endParaRPr lang="en-US" sz="2000" dirty="0" smtClean="0">
              <a:ea typeface="ＭＳ Ｐゴシック" pitchFamily="34" charset="-128"/>
              <a:cs typeface="Calibri" pitchFamily="34" charset="0"/>
            </a:endParaRPr>
          </a:p>
          <a:p>
            <a:r>
              <a:rPr lang="en-US" sz="2400" dirty="0" smtClean="0">
                <a:ea typeface="ＭＳ Ｐゴシック" pitchFamily="34" charset="-128"/>
                <a:cs typeface="Calibri" pitchFamily="34" charset="0"/>
              </a:rPr>
              <a:t>Number of capitals = dimensionality of the table</a:t>
            </a:r>
          </a:p>
        </p:txBody>
      </p:sp>
      <p:graphicFrame>
        <p:nvGraphicFramePr>
          <p:cNvPr id="5" name="Group 4"/>
          <p:cNvGraphicFramePr>
            <a:graphicFrameLocks noGrp="1"/>
          </p:cNvGraphicFramePr>
          <p:nvPr>
            <p:extLst/>
          </p:nvPr>
        </p:nvGraphicFramePr>
        <p:xfrm>
          <a:off x="4572000" y="1800225"/>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4606" name="Picture 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5075238" y="1371600"/>
            <a:ext cx="11795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8" name="Group 4"/>
          <p:cNvGraphicFramePr>
            <a:graphicFrameLocks noGrp="1"/>
          </p:cNvGraphicFramePr>
          <p:nvPr>
            <p:extLst/>
          </p:nvPr>
        </p:nvGraphicFramePr>
        <p:xfrm>
          <a:off x="4648200" y="4543425"/>
          <a:ext cx="2209800" cy="1112838"/>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0530" name="Picture 9"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973638" y="4114800"/>
            <a:ext cx="15351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92793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48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5200" y="4281435"/>
            <a:ext cx="4216657" cy="2576564"/>
          </a:xfrm>
          <a:prstGeom prst="rect">
            <a:avLst/>
          </a:prstGeom>
        </p:spPr>
      </p:pic>
      <p:sp>
        <p:nvSpPr>
          <p:cNvPr id="26625" name="Title 1"/>
          <p:cNvSpPr>
            <a:spLocks noGrp="1"/>
          </p:cNvSpPr>
          <p:nvPr>
            <p:ph type="title"/>
          </p:nvPr>
        </p:nvSpPr>
        <p:spPr/>
        <p:txBody>
          <a:bodyPr/>
          <a:lstStyle/>
          <a:p>
            <a:r>
              <a:rPr lang="en-US" smtClean="0">
                <a:latin typeface="Calibri"/>
                <a:ea typeface="ＭＳ Ｐゴシック" pitchFamily="34" charset="-128"/>
                <a:cs typeface="Calibri"/>
              </a:rPr>
              <a:t>Factor Zoo II</a:t>
            </a:r>
          </a:p>
        </p:txBody>
      </p:sp>
      <p:sp>
        <p:nvSpPr>
          <p:cNvPr id="21507" name="Content Placeholder 2"/>
          <p:cNvSpPr>
            <a:spLocks noGrp="1"/>
          </p:cNvSpPr>
          <p:nvPr>
            <p:ph idx="1"/>
          </p:nvPr>
        </p:nvSpPr>
        <p:spPr>
          <a:xfrm>
            <a:off x="152400" y="1632744"/>
            <a:ext cx="4191000" cy="4615656"/>
          </a:xfrm>
        </p:spPr>
        <p:txBody>
          <a:bodyPr/>
          <a:lstStyle/>
          <a:p>
            <a:r>
              <a:rPr lang="en-US" sz="2400" dirty="0" smtClean="0">
                <a:latin typeface="Calibri"/>
                <a:ea typeface="ＭＳ Ｐゴシック" pitchFamily="34" charset="-128"/>
                <a:cs typeface="Calibri"/>
              </a:rPr>
              <a:t>Single conditional: P(Y | x)</a:t>
            </a:r>
          </a:p>
          <a:p>
            <a:pPr lvl="1"/>
            <a:r>
              <a:rPr lang="en-US" sz="2000" dirty="0" smtClean="0">
                <a:latin typeface="Calibri"/>
                <a:ea typeface="ＭＳ Ｐゴシック" pitchFamily="34" charset="-128"/>
                <a:cs typeface="Calibri"/>
              </a:rPr>
              <a:t>Entries P(y | x) for fixed x, all y</a:t>
            </a:r>
          </a:p>
          <a:p>
            <a:pPr lvl="1"/>
            <a:r>
              <a:rPr lang="en-US" sz="2000" dirty="0" smtClean="0">
                <a:latin typeface="Calibri"/>
                <a:ea typeface="ＭＳ Ｐゴシック" pitchFamily="34" charset="-128"/>
                <a:cs typeface="Calibri"/>
              </a:rPr>
              <a:t>Sums to 1</a:t>
            </a:r>
          </a:p>
          <a:p>
            <a:pPr lvl="1"/>
            <a:endParaRPr lang="en-US" sz="2000" dirty="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a:p>
            <a:pPr lvl="1"/>
            <a:endParaRPr lang="en-US" sz="2000" dirty="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Family </a:t>
            </a:r>
            <a:r>
              <a:rPr lang="en-US" sz="2400" dirty="0">
                <a:latin typeface="Calibri"/>
                <a:ea typeface="ＭＳ Ｐゴシック" pitchFamily="34" charset="-128"/>
                <a:cs typeface="Calibri"/>
              </a:rPr>
              <a:t>of conditionals: </a:t>
            </a:r>
          </a:p>
          <a:p>
            <a:pPr>
              <a:buNone/>
            </a:pPr>
            <a:r>
              <a:rPr lang="en-US" sz="2400" dirty="0">
                <a:latin typeface="Calibri"/>
                <a:ea typeface="ＭＳ Ｐゴシック" pitchFamily="34" charset="-128"/>
                <a:cs typeface="Calibri"/>
              </a:rPr>
              <a:t>	P(X |Y)</a:t>
            </a:r>
          </a:p>
          <a:p>
            <a:pPr lvl="1"/>
            <a:r>
              <a:rPr lang="en-US" sz="2000" dirty="0">
                <a:latin typeface="Calibri"/>
                <a:ea typeface="ＭＳ Ｐゴシック" pitchFamily="34" charset="-128"/>
                <a:cs typeface="Calibri"/>
              </a:rPr>
              <a:t>Multiple conditionals</a:t>
            </a:r>
          </a:p>
          <a:p>
            <a:pPr lvl="1"/>
            <a:r>
              <a:rPr lang="en-US" sz="2000" dirty="0">
                <a:latin typeface="Calibri"/>
                <a:ea typeface="ＭＳ Ｐゴシック" pitchFamily="34" charset="-128"/>
                <a:cs typeface="Calibri"/>
              </a:rPr>
              <a:t>Entries P(x | y) for all x, y</a:t>
            </a:r>
          </a:p>
          <a:p>
            <a:pPr lvl="1"/>
            <a:r>
              <a:rPr lang="en-US" sz="2000" dirty="0">
                <a:latin typeface="Calibri"/>
                <a:ea typeface="ＭＳ Ｐゴシック" pitchFamily="34" charset="-128"/>
                <a:cs typeface="Calibri"/>
              </a:rPr>
              <a:t>Sums to |Y|</a:t>
            </a:r>
            <a:endParaRPr lang="en-US" sz="2400" dirty="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p:txBody>
      </p:sp>
      <p:graphicFrame>
        <p:nvGraphicFramePr>
          <p:cNvPr id="5" name="Group 4"/>
          <p:cNvGraphicFramePr>
            <a:graphicFrameLocks noGrp="1"/>
          </p:cNvGraphicFramePr>
          <p:nvPr>
            <p:extLst/>
          </p:nvPr>
        </p:nvGraphicFramePr>
        <p:xfrm>
          <a:off x="8001000" y="464820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6654" name="Picture 8" descr="txp_fi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520112" y="4219575"/>
            <a:ext cx="11477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8" name="Group 4"/>
          <p:cNvGraphicFramePr>
            <a:graphicFrameLocks noGrp="1"/>
          </p:cNvGraphicFramePr>
          <p:nvPr>
            <p:extLst/>
          </p:nvPr>
        </p:nvGraphicFramePr>
        <p:xfrm>
          <a:off x="8991600" y="2286000"/>
          <a:ext cx="2209800" cy="1112838"/>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1554" name="Picture 16"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345613" y="1857375"/>
            <a:ext cx="1477962"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ight Brace 10"/>
          <p:cNvSpPr/>
          <p:nvPr/>
        </p:nvSpPr>
        <p:spPr>
          <a:xfrm>
            <a:off x="10287000" y="5054600"/>
            <a:ext cx="152400" cy="685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sp>
        <p:nvSpPr>
          <p:cNvPr id="12" name="Right Brace 11"/>
          <p:cNvSpPr/>
          <p:nvPr/>
        </p:nvSpPr>
        <p:spPr>
          <a:xfrm>
            <a:off x="10287000" y="5816600"/>
            <a:ext cx="152400" cy="685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pic>
        <p:nvPicPr>
          <p:cNvPr id="21557" name="Picture 13" descr="txp_fi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0615612" y="6037263"/>
            <a:ext cx="1476375"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58" name="Picture 15" descr="txp_fi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0591800" y="5283200"/>
            <a:ext cx="1371600"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62400" y="1439334"/>
            <a:ext cx="3505200" cy="2570231"/>
          </a:xfrm>
          <a:prstGeom prst="rect">
            <a:avLst/>
          </a:prstGeom>
        </p:spPr>
      </p:pic>
    </p:spTree>
    <p:extLst>
      <p:ext uri="{BB962C8B-B14F-4D97-AF65-F5344CB8AC3E}">
        <p14:creationId xmlns:p14="http://schemas.microsoft.com/office/powerpoint/2010/main" val="784646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0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7">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7">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07">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7">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6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5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smtClean="0">
                <a:latin typeface="Calibri"/>
                <a:ea typeface="ＭＳ Ｐゴシック" pitchFamily="34" charset="-128"/>
                <a:cs typeface="Calibri"/>
              </a:rPr>
              <a:t>Factor Zoo III</a:t>
            </a:r>
          </a:p>
        </p:txBody>
      </p:sp>
      <p:sp>
        <p:nvSpPr>
          <p:cNvPr id="22531" name="Content Placeholder 2"/>
          <p:cNvSpPr>
            <a:spLocks noGrp="1"/>
          </p:cNvSpPr>
          <p:nvPr>
            <p:ph idx="1"/>
          </p:nvPr>
        </p:nvSpPr>
        <p:spPr>
          <a:xfrm>
            <a:off x="457200" y="1600200"/>
            <a:ext cx="3733800" cy="4525963"/>
          </a:xfrm>
        </p:spPr>
        <p:txBody>
          <a:bodyPr/>
          <a:lstStyle/>
          <a:p>
            <a:r>
              <a:rPr lang="en-US" sz="2400" dirty="0" smtClean="0">
                <a:latin typeface="Calibri"/>
                <a:ea typeface="ＭＳ Ｐゴシック" pitchFamily="34" charset="-128"/>
                <a:cs typeface="Calibri"/>
              </a:rPr>
              <a:t>Specified family: P( y | X )</a:t>
            </a:r>
          </a:p>
          <a:p>
            <a:pPr lvl="1"/>
            <a:r>
              <a:rPr lang="en-US" sz="2000" dirty="0" smtClean="0">
                <a:latin typeface="Calibri"/>
                <a:ea typeface="ＭＳ Ｐゴシック" pitchFamily="34" charset="-128"/>
                <a:cs typeface="Calibri"/>
              </a:rPr>
              <a:t>Entries P(y | x) for fixed y,</a:t>
            </a:r>
          </a:p>
          <a:p>
            <a:pPr lvl="1">
              <a:buFont typeface="Wingdings" pitchFamily="2" charset="2"/>
              <a:buNone/>
            </a:pPr>
            <a:r>
              <a:rPr lang="en-US" sz="2000" dirty="0" smtClean="0">
                <a:latin typeface="Calibri"/>
                <a:ea typeface="ＭＳ Ｐゴシック" pitchFamily="34" charset="-128"/>
                <a:cs typeface="Calibri"/>
              </a:rPr>
              <a:t>	but for all x</a:t>
            </a:r>
          </a:p>
          <a:p>
            <a:pPr lvl="1"/>
            <a:r>
              <a:rPr lang="en-US" sz="2000" dirty="0" smtClean="0">
                <a:latin typeface="Calibri"/>
                <a:ea typeface="ＭＳ Ｐゴシック" pitchFamily="34" charset="-128"/>
                <a:cs typeface="Calibri"/>
              </a:rPr>
              <a:t>Sums to … who knows!</a:t>
            </a:r>
          </a:p>
          <a:p>
            <a:pPr lvl="1"/>
            <a:endParaRPr lang="en-US" sz="2000" dirty="0" smtClean="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p:txBody>
      </p:sp>
      <p:graphicFrame>
        <p:nvGraphicFramePr>
          <p:cNvPr id="8" name="Group 4"/>
          <p:cNvGraphicFramePr>
            <a:graphicFrameLocks noGrp="1"/>
          </p:cNvGraphicFramePr>
          <p:nvPr>
            <p:extLst/>
          </p:nvPr>
        </p:nvGraphicFramePr>
        <p:xfrm>
          <a:off x="838200" y="4343400"/>
          <a:ext cx="2209800" cy="1112838"/>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27670" name="Picture 12"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222375" y="3914775"/>
            <a:ext cx="1417638"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ight Brace 10"/>
          <p:cNvSpPr/>
          <p:nvPr/>
        </p:nvSpPr>
        <p:spPr>
          <a:xfrm>
            <a:off x="3124200" y="4724400"/>
            <a:ext cx="128588" cy="381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sp>
        <p:nvSpPr>
          <p:cNvPr id="12" name="Right Brace 11"/>
          <p:cNvSpPr/>
          <p:nvPr/>
        </p:nvSpPr>
        <p:spPr>
          <a:xfrm>
            <a:off x="3124200" y="5105400"/>
            <a:ext cx="128588" cy="381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pic>
        <p:nvPicPr>
          <p:cNvPr id="22554"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352800" y="4724400"/>
            <a:ext cx="16557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55"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352800" y="5173663"/>
            <a:ext cx="1744663"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4000" y="1656962"/>
            <a:ext cx="6723552" cy="4219339"/>
          </a:xfrm>
          <a:prstGeom prst="rect">
            <a:avLst/>
          </a:prstGeom>
        </p:spPr>
      </p:pic>
    </p:spTree>
    <p:extLst>
      <p:ext uri="{BB962C8B-B14F-4D97-AF65-F5344CB8AC3E}">
        <p14:creationId xmlns:p14="http://schemas.microsoft.com/office/powerpoint/2010/main" val="1355287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smtClean="0">
                <a:ea typeface="ＭＳ Ｐゴシック" pitchFamily="34" charset="-128"/>
              </a:rPr>
              <a:t>Factor Zoo Summary</a:t>
            </a:r>
          </a:p>
        </p:txBody>
      </p:sp>
      <p:sp>
        <p:nvSpPr>
          <p:cNvPr id="13" name="Content Placeholder 2"/>
          <p:cNvSpPr txBox="1">
            <a:spLocks/>
          </p:cNvSpPr>
          <p:nvPr/>
        </p:nvSpPr>
        <p:spPr bwMode="auto">
          <a:xfrm>
            <a:off x="1447800" y="1524000"/>
            <a:ext cx="95250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ea typeface="ＭＳ Ｐゴシック" pitchFamily="34" charset="-128"/>
              </a:rPr>
              <a:t>In general, when we write P(Y</a:t>
            </a:r>
            <a:r>
              <a:rPr lang="en-US" sz="2400" baseline="-25000" dirty="0" smtClean="0">
                <a:ea typeface="ＭＳ Ｐゴシック" pitchFamily="34" charset="-128"/>
              </a:rPr>
              <a:t>1</a:t>
            </a:r>
            <a:r>
              <a:rPr lang="en-US" sz="2400" dirty="0" smtClean="0">
                <a:ea typeface="ＭＳ Ｐゴシック" pitchFamily="34" charset="-128"/>
              </a:rPr>
              <a:t> … Y</a:t>
            </a:r>
            <a:r>
              <a:rPr lang="en-US" sz="2400" baseline="-25000" dirty="0" smtClean="0">
                <a:ea typeface="ＭＳ Ｐゴシック" pitchFamily="34" charset="-128"/>
              </a:rPr>
              <a:t>N</a:t>
            </a:r>
            <a:r>
              <a:rPr lang="en-US" sz="2400" dirty="0" smtClean="0">
                <a:ea typeface="ＭＳ Ｐゴシック" pitchFamily="34" charset="-128"/>
              </a:rPr>
              <a:t> | X</a:t>
            </a:r>
            <a:r>
              <a:rPr lang="en-US" sz="2400" baseline="-25000" dirty="0" smtClean="0">
                <a:ea typeface="ＭＳ Ｐゴシック" pitchFamily="34" charset="-128"/>
              </a:rPr>
              <a:t>1</a:t>
            </a:r>
            <a:r>
              <a:rPr lang="en-US" sz="2400" dirty="0" smtClean="0">
                <a:ea typeface="ＭＳ Ｐゴシック" pitchFamily="34" charset="-128"/>
              </a:rPr>
              <a:t> … X</a:t>
            </a:r>
            <a:r>
              <a:rPr lang="en-US" sz="2400" baseline="-25000" dirty="0" smtClean="0">
                <a:ea typeface="ＭＳ Ｐゴシック" pitchFamily="34" charset="-128"/>
              </a:rPr>
              <a:t>M</a:t>
            </a:r>
            <a:r>
              <a:rPr lang="en-US" sz="2400" dirty="0" smtClean="0">
                <a:ea typeface="ＭＳ Ｐゴシック" pitchFamily="34" charset="-128"/>
              </a:rPr>
              <a:t>)</a:t>
            </a:r>
          </a:p>
          <a:p>
            <a:pPr lvl="5"/>
            <a:endParaRPr lang="en-US" sz="1200" dirty="0" smtClean="0">
              <a:ea typeface="ＭＳ Ｐゴシック" pitchFamily="34" charset="-128"/>
            </a:endParaRPr>
          </a:p>
          <a:p>
            <a:pPr lvl="1"/>
            <a:r>
              <a:rPr lang="en-US" sz="2000" dirty="0" smtClean="0">
                <a:ea typeface="ＭＳ Ｐゴシック" pitchFamily="34" charset="-128"/>
              </a:rPr>
              <a:t>It is a </a:t>
            </a:r>
            <a:r>
              <a:rPr lang="ja-JP" altLang="en-US" sz="2000" dirty="0" smtClean="0">
                <a:ea typeface="ＭＳ Ｐゴシック" pitchFamily="34" charset="-128"/>
              </a:rPr>
              <a:t>“</a:t>
            </a:r>
            <a:r>
              <a:rPr lang="en-US" altLang="ja-JP" sz="2000" dirty="0" smtClean="0">
                <a:ea typeface="ＭＳ Ｐゴシック" pitchFamily="34" charset="-128"/>
              </a:rPr>
              <a:t>factor,</a:t>
            </a:r>
            <a:r>
              <a:rPr lang="ja-JP" altLang="en-US" sz="2000" dirty="0" smtClean="0">
                <a:ea typeface="ＭＳ Ｐゴシック" pitchFamily="34" charset="-128"/>
              </a:rPr>
              <a:t>”</a:t>
            </a:r>
            <a:r>
              <a:rPr lang="en-US" altLang="ja-JP" sz="2000" dirty="0" smtClean="0">
                <a:ea typeface="ＭＳ Ｐゴシック" pitchFamily="34" charset="-128"/>
              </a:rPr>
              <a:t> a multi-dimensional array</a:t>
            </a:r>
          </a:p>
          <a:p>
            <a:pPr lvl="5"/>
            <a:endParaRPr lang="en-US" altLang="ja-JP" sz="1200" dirty="0" smtClean="0">
              <a:ea typeface="ＭＳ Ｐゴシック" pitchFamily="34" charset="-128"/>
            </a:endParaRPr>
          </a:p>
          <a:p>
            <a:pPr lvl="1"/>
            <a:r>
              <a:rPr lang="en-US" sz="2000" dirty="0" smtClean="0">
                <a:ea typeface="ＭＳ Ｐゴシック" pitchFamily="34" charset="-128"/>
              </a:rPr>
              <a:t>Its values are P(y</a:t>
            </a:r>
            <a:r>
              <a:rPr lang="en-US" sz="2000" baseline="-25000" dirty="0" smtClean="0">
                <a:ea typeface="ＭＳ Ｐゴシック" pitchFamily="34" charset="-128"/>
              </a:rPr>
              <a:t>1</a:t>
            </a:r>
            <a:r>
              <a:rPr lang="en-US" sz="2000" dirty="0" smtClean="0">
                <a:ea typeface="ＭＳ Ｐゴシック" pitchFamily="34" charset="-128"/>
              </a:rPr>
              <a:t> … </a:t>
            </a:r>
            <a:r>
              <a:rPr lang="en-US" sz="2000" dirty="0" err="1" smtClean="0">
                <a:ea typeface="ＭＳ Ｐゴシック" pitchFamily="34" charset="-128"/>
              </a:rPr>
              <a:t>y</a:t>
            </a:r>
            <a:r>
              <a:rPr lang="en-US" sz="2000" baseline="-25000" dirty="0" err="1" smtClean="0">
                <a:ea typeface="ＭＳ Ｐゴシック" pitchFamily="34" charset="-128"/>
              </a:rPr>
              <a:t>N</a:t>
            </a:r>
            <a:r>
              <a:rPr lang="en-US" sz="2000" dirty="0" smtClean="0">
                <a:ea typeface="ＭＳ Ｐゴシック" pitchFamily="34" charset="-128"/>
              </a:rPr>
              <a:t> | x</a:t>
            </a:r>
            <a:r>
              <a:rPr lang="en-US" sz="2000" baseline="-25000" dirty="0" smtClean="0">
                <a:ea typeface="ＭＳ Ｐゴシック" pitchFamily="34" charset="-128"/>
              </a:rPr>
              <a:t>1</a:t>
            </a:r>
            <a:r>
              <a:rPr lang="en-US" sz="2000" dirty="0" smtClean="0">
                <a:ea typeface="ＭＳ Ｐゴシック" pitchFamily="34" charset="-128"/>
              </a:rPr>
              <a:t> … </a:t>
            </a:r>
            <a:r>
              <a:rPr lang="en-US" sz="2000" dirty="0" err="1" smtClean="0">
                <a:ea typeface="ＭＳ Ｐゴシック" pitchFamily="34" charset="-128"/>
              </a:rPr>
              <a:t>x</a:t>
            </a:r>
            <a:r>
              <a:rPr lang="en-US" sz="2000" baseline="-25000" dirty="0" err="1" smtClean="0">
                <a:ea typeface="ＭＳ Ｐゴシック" pitchFamily="34" charset="-128"/>
              </a:rPr>
              <a:t>M</a:t>
            </a:r>
            <a:r>
              <a:rPr lang="en-US" sz="2000" dirty="0" smtClean="0">
                <a:ea typeface="ＭＳ Ｐゴシック" pitchFamily="34" charset="-128"/>
              </a:rPr>
              <a:t>)</a:t>
            </a:r>
          </a:p>
          <a:p>
            <a:pPr lvl="6"/>
            <a:endParaRPr lang="en-US" sz="1200" dirty="0" smtClean="0">
              <a:ea typeface="ＭＳ Ｐゴシック" pitchFamily="34" charset="-128"/>
            </a:endParaRPr>
          </a:p>
          <a:p>
            <a:pPr lvl="1"/>
            <a:r>
              <a:rPr lang="en-US" sz="2000" dirty="0" smtClean="0">
                <a:ea typeface="ＭＳ Ｐゴシック" pitchFamily="34" charset="-128"/>
              </a:rPr>
              <a:t>Any assigned (=lower-case) X or Y is a dimension missing (selected) from the array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5600" y="4749989"/>
            <a:ext cx="2666999" cy="195561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4941" y="4724400"/>
            <a:ext cx="3157059" cy="198119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2600" y="4770598"/>
            <a:ext cx="3416121" cy="2087401"/>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00" y="4724400"/>
            <a:ext cx="2514599" cy="2101712"/>
          </a:xfrm>
          <a:prstGeom prst="rect">
            <a:avLst/>
          </a:prstGeom>
        </p:spPr>
      </p:pic>
    </p:spTree>
    <p:extLst>
      <p:ext uri="{BB962C8B-B14F-4D97-AF65-F5344CB8AC3E}">
        <p14:creationId xmlns:p14="http://schemas.microsoft.com/office/powerpoint/2010/main" val="21089482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smtClean="0">
                <a:latin typeface="Calibri"/>
                <a:ea typeface="ＭＳ Ｐゴシック" pitchFamily="34" charset="-128"/>
                <a:cs typeface="Calibri"/>
              </a:rPr>
              <a:t>Recap: Causal </a:t>
            </a:r>
            <a:r>
              <a:rPr lang="en-US" dirty="0" smtClean="0">
                <a:latin typeface="Calibri"/>
                <a:ea typeface="ＭＳ Ｐゴシック" pitchFamily="34" charset="-128"/>
                <a:cs typeface="Calibri"/>
              </a:rPr>
              <a:t>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a:t>
            </a:r>
            <a:r>
              <a:rPr lang="en-US" sz="2400" dirty="0" smtClean="0">
                <a:latin typeface="Calibri"/>
                <a:ea typeface="ＭＳ Ｐゴシック" pitchFamily="34" charset="-128"/>
                <a:cs typeface="Calibri"/>
              </a:rPr>
              <a:t>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Low pressure causes rain causes traffic,</a:t>
            </a:r>
          </a:p>
          <a:p>
            <a:pPr marL="914353" lvl="2" indent="0">
              <a:lnSpc>
                <a:spcPct val="80000"/>
              </a:lnSpc>
              <a:buNone/>
            </a:pPr>
            <a:r>
              <a:rPr lang="en-US" sz="2000" dirty="0">
                <a:latin typeface="Calibri"/>
                <a:cs typeface="Calibri"/>
              </a:rPr>
              <a:t> </a:t>
            </a:r>
            <a:r>
              <a:rPr lang="en-US" sz="2000" dirty="0" smtClean="0">
                <a:latin typeface="Calibri"/>
                <a:cs typeface="Calibri"/>
              </a:rPr>
              <a:t>   high pressure causes no rain causes no </a:t>
            </a:r>
          </a:p>
          <a:p>
            <a:pPr marL="914353" lvl="2" indent="0">
              <a:lnSpc>
                <a:spcPct val="80000"/>
              </a:lnSpc>
              <a:buNone/>
            </a:pPr>
            <a:r>
              <a:rPr lang="en-US" sz="2000" dirty="0">
                <a:latin typeface="Calibri"/>
                <a:cs typeface="Calibri"/>
              </a:rPr>
              <a:t> </a:t>
            </a:r>
            <a:r>
              <a:rPr lang="en-US" sz="2000" dirty="0" smtClean="0">
                <a:latin typeface="Calibri"/>
                <a:cs typeface="Calibri"/>
              </a:rPr>
              <a:t>   traffic</a:t>
            </a:r>
          </a:p>
          <a:p>
            <a:pPr lvl="2">
              <a:lnSpc>
                <a:spcPct val="80000"/>
              </a:lnSpc>
            </a:pPr>
            <a:endParaRPr lang="en-US" sz="1600" dirty="0" smtClean="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smtClean="0">
                <a:latin typeface="Calibri"/>
                <a:cs typeface="Calibri"/>
              </a:rPr>
              <a:t>    P( +y | +x ) = 1, P( -y | - x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smtClean="0">
                <a:ea typeface="ＭＳ Ｐゴシック" pitchFamily="34" charset="-128"/>
              </a:rPr>
              <a:t>Example: Traffic Domain</a:t>
            </a:r>
          </a:p>
        </p:txBody>
      </p:sp>
      <p:sp>
        <p:nvSpPr>
          <p:cNvPr id="28674" name="Content Placeholder 2"/>
          <p:cNvSpPr>
            <a:spLocks noGrp="1"/>
          </p:cNvSpPr>
          <p:nvPr>
            <p:ph idx="1"/>
          </p:nvPr>
        </p:nvSpPr>
        <p:spPr>
          <a:xfrm>
            <a:off x="1600200" y="1600199"/>
            <a:ext cx="10185400" cy="4525965"/>
          </a:xfrm>
        </p:spPr>
        <p:txBody>
          <a:bodyPr/>
          <a:lstStyle/>
          <a:p>
            <a:r>
              <a:rPr lang="en-US" dirty="0" smtClean="0">
                <a:ea typeface="ＭＳ Ｐゴシック" pitchFamily="34" charset="-128"/>
              </a:rPr>
              <a:t>Random Variables</a:t>
            </a:r>
          </a:p>
          <a:p>
            <a:pPr lvl="1"/>
            <a:r>
              <a:rPr lang="en-US" dirty="0" smtClean="0">
                <a:ea typeface="ＭＳ Ｐゴシック" pitchFamily="34" charset="-128"/>
              </a:rPr>
              <a:t>R: Raining</a:t>
            </a:r>
          </a:p>
          <a:p>
            <a:pPr lvl="1"/>
            <a:r>
              <a:rPr lang="en-US" dirty="0" smtClean="0">
                <a:ea typeface="ＭＳ Ｐゴシック" pitchFamily="34" charset="-128"/>
              </a:rPr>
              <a:t>T: Traffic</a:t>
            </a:r>
          </a:p>
          <a:p>
            <a:pPr lvl="1"/>
            <a:r>
              <a:rPr lang="en-US" dirty="0" smtClean="0">
                <a:ea typeface="ＭＳ Ｐゴシック" pitchFamily="34" charset="-128"/>
              </a:rPr>
              <a:t>L: Late for class!</a:t>
            </a:r>
          </a:p>
          <a:p>
            <a:pPr lvl="1"/>
            <a:endParaRPr lang="en-US" dirty="0" smtClean="0">
              <a:ea typeface="ＭＳ Ｐゴシック" pitchFamily="34" charset="-128"/>
            </a:endParaRPr>
          </a:p>
        </p:txBody>
      </p:sp>
      <p:sp>
        <p:nvSpPr>
          <p:cNvPr id="28676" name="Oval 4"/>
          <p:cNvSpPr>
            <a:spLocks noChangeArrowheads="1"/>
          </p:cNvSpPr>
          <p:nvPr/>
        </p:nvSpPr>
        <p:spPr bwMode="auto">
          <a:xfrm>
            <a:off x="6172200" y="320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28677" name="Oval 5"/>
          <p:cNvSpPr>
            <a:spLocks noChangeArrowheads="1"/>
          </p:cNvSpPr>
          <p:nvPr/>
        </p:nvSpPr>
        <p:spPr bwMode="auto">
          <a:xfrm>
            <a:off x="6172200" y="4267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28678" name="AutoShape 6"/>
          <p:cNvCxnSpPr>
            <a:cxnSpLocks noChangeShapeType="1"/>
            <a:stCxn id="28676" idx="4"/>
            <a:endCxn id="28677" idx="0"/>
          </p:cNvCxnSpPr>
          <p:nvPr/>
        </p:nvCxnSpPr>
        <p:spPr bwMode="auto">
          <a:xfrm rot="5400000">
            <a:off x="6172201" y="4000500"/>
            <a:ext cx="533400" cy="317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8679" name="Oval 11"/>
          <p:cNvSpPr>
            <a:spLocks noChangeArrowheads="1"/>
          </p:cNvSpPr>
          <p:nvPr/>
        </p:nvSpPr>
        <p:spPr bwMode="auto">
          <a:xfrm>
            <a:off x="6173788" y="2133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28680" name="AutoShape 12"/>
          <p:cNvCxnSpPr>
            <a:cxnSpLocks noChangeShapeType="1"/>
            <a:stCxn id="28679" idx="4"/>
            <a:endCxn id="28676" idx="0"/>
          </p:cNvCxnSpPr>
          <p:nvPr/>
        </p:nvCxnSpPr>
        <p:spPr bwMode="auto">
          <a:xfrm rot="5400000">
            <a:off x="6172994" y="2932906"/>
            <a:ext cx="533400" cy="158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0" name="Picture 19"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924800" y="2895600"/>
            <a:ext cx="1058863"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135938" y="1565275"/>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8045450" y="4800600"/>
            <a:ext cx="1030288" cy="313566"/>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aphicFrame>
        <p:nvGraphicFramePr>
          <p:cNvPr id="18" name="Table 17"/>
          <p:cNvGraphicFramePr>
            <a:graphicFrameLocks noGrp="1"/>
          </p:cNvGraphicFramePr>
          <p:nvPr>
            <p:extLst/>
          </p:nvPr>
        </p:nvGraphicFramePr>
        <p:xfrm>
          <a:off x="7924800" y="1946275"/>
          <a:ext cx="1219200" cy="568326"/>
        </p:xfrm>
        <a:graphic>
          <a:graphicData uri="http://schemas.openxmlformats.org/drawingml/2006/table">
            <a:tbl>
              <a:tblPr/>
              <a:tblGrid>
                <a:gridCol w="609600"/>
                <a:gridCol w="609600"/>
              </a:tblGrid>
              <a:tr h="284163">
                <a:tc>
                  <a:txBody>
                    <a:bodyPr/>
                    <a:lstStyle/>
                    <a:p>
                      <a:pPr algn="ctr" fontAlgn="b"/>
                      <a:r>
                        <a:rPr lang="en-US" sz="1800" b="0" i="0" u="none" strike="noStrike" dirty="0" smtClean="0">
                          <a:solidFill>
                            <a:srgbClr val="000000"/>
                          </a:solidFill>
                          <a:latin typeface="Calibri" pitchFamily="34" charset="0"/>
                          <a:cs typeface="Calibri" pitchFamily="34" charset="0"/>
                        </a:rPr>
                        <a:t>+r</a:t>
                      </a:r>
                      <a:endParaRPr lang="en-US" sz="1800" b="0" i="0" u="none" strike="noStrike" dirty="0">
                        <a:solidFill>
                          <a:srgbClr val="000000"/>
                        </a:solidFill>
                        <a:latin typeface="Calibri" pitchFamily="34" charset="0"/>
                        <a:cs typeface="Calibri" pitchFamily="34" charset="0"/>
                      </a:endParaRP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itchFamily="34" charset="0"/>
                          <a:cs typeface="Calibri" pitchFamily="34" charset="0"/>
                        </a:rPr>
                        <a:t>0.1</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4163">
                <a:tc>
                  <a:txBody>
                    <a:bodyPr/>
                    <a:lstStyle/>
                    <a:p>
                      <a:pPr algn="ctr" fontAlgn="b"/>
                      <a:r>
                        <a:rPr lang="en-US" sz="1800" b="0" i="0" u="none" strike="noStrike" dirty="0" smtClean="0">
                          <a:solidFill>
                            <a:srgbClr val="000000"/>
                          </a:solidFill>
                          <a:latin typeface="Calibri" pitchFamily="34" charset="0"/>
                          <a:cs typeface="Calibri" pitchFamily="34" charset="0"/>
                        </a:rPr>
                        <a:t>-r</a:t>
                      </a:r>
                      <a:endParaRPr lang="en-US" sz="1800" b="0" i="0" u="none" strike="noStrike" dirty="0">
                        <a:solidFill>
                          <a:srgbClr val="000000"/>
                        </a:solidFill>
                        <a:latin typeface="Calibri" pitchFamily="34" charset="0"/>
                        <a:cs typeface="Calibri" pitchFamily="34" charset="0"/>
                      </a:endParaRP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pitchFamily="34" charset="0"/>
                          <a:cs typeface="Calibri" pitchFamily="34" charset="0"/>
                        </a:rPr>
                        <a:t>0.9</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 name="Table 20"/>
          <p:cNvGraphicFramePr>
            <a:graphicFrameLocks noGrp="1"/>
          </p:cNvGraphicFramePr>
          <p:nvPr>
            <p:extLst/>
          </p:nvPr>
        </p:nvGraphicFramePr>
        <p:xfrm>
          <a:off x="7696200" y="3276600"/>
          <a:ext cx="1828800" cy="1135332"/>
        </p:xfrm>
        <a:graphic>
          <a:graphicData uri="http://schemas.openxmlformats.org/drawingml/2006/table">
            <a:tbl>
              <a:tblPr/>
              <a:tblGrid>
                <a:gridCol w="609600"/>
                <a:gridCol w="609600"/>
                <a:gridCol w="609600"/>
              </a:tblGrid>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3" name="Table 22"/>
          <p:cNvGraphicFramePr>
            <a:graphicFrameLocks noGrp="1"/>
          </p:cNvGraphicFramePr>
          <p:nvPr>
            <p:extLst/>
          </p:nvPr>
        </p:nvGraphicFramePr>
        <p:xfrm>
          <a:off x="7696200" y="5229225"/>
          <a:ext cx="1828800" cy="1135332"/>
        </p:xfrm>
        <a:graphic>
          <a:graphicData uri="http://schemas.openxmlformats.org/drawingml/2006/table">
            <a:tbl>
              <a:tblPr/>
              <a:tblGrid>
                <a:gridCol w="609600"/>
                <a:gridCol w="609600"/>
                <a:gridCol w="609600"/>
              </a:tblGrid>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0.3</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0.7</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4" name="Picture 3"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5000" y="4254500"/>
            <a:ext cx="1828800" cy="469900"/>
          </a:xfrm>
          <a:prstGeom prst="rect">
            <a:avLst/>
          </a:prstGeom>
        </p:spPr>
      </p:pic>
      <p:pic>
        <p:nvPicPr>
          <p:cNvPr id="6" name="Picture 5"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56345" y="4936330"/>
            <a:ext cx="2049055" cy="731161"/>
          </a:xfrm>
          <a:prstGeom prst="rect">
            <a:avLst/>
          </a:prstGeom>
        </p:spPr>
      </p:pic>
      <p:pic>
        <p:nvPicPr>
          <p:cNvPr id="7" name="Picture 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61229" y="5864740"/>
            <a:ext cx="3051324" cy="688460"/>
          </a:xfrm>
          <a:prstGeom prst="rect">
            <a:avLst/>
          </a:prstGeom>
        </p:spPr>
      </p:pic>
    </p:spTree>
    <p:extLst>
      <p:ext uri="{BB962C8B-B14F-4D97-AF65-F5344CB8AC3E}">
        <p14:creationId xmlns:p14="http://schemas.microsoft.com/office/powerpoint/2010/main" val="876047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Elimination (VE)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219200"/>
            <a:ext cx="5066166" cy="5023664"/>
          </a:xfrm>
          <a:prstGeom prst="rect">
            <a:avLst/>
          </a:prstGeom>
        </p:spPr>
      </p:pic>
    </p:spTree>
    <p:extLst>
      <p:ext uri="{BB962C8B-B14F-4D97-AF65-F5344CB8AC3E}">
        <p14:creationId xmlns:p14="http://schemas.microsoft.com/office/powerpoint/2010/main" val="580482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5" name="Title 25"/>
          <p:cNvSpPr>
            <a:spLocks noGrp="1"/>
          </p:cNvSpPr>
          <p:nvPr>
            <p:ph type="title"/>
          </p:nvPr>
        </p:nvSpPr>
        <p:spPr/>
        <p:txBody>
          <a:bodyPr/>
          <a:lstStyle/>
          <a:p>
            <a:r>
              <a:rPr lang="en-US" dirty="0" smtClean="0">
                <a:ea typeface="ＭＳ Ｐゴシック" pitchFamily="34" charset="-128"/>
              </a:rPr>
              <a:t>Inference by Enumeration: Procedural Outline</a:t>
            </a:r>
          </a:p>
        </p:txBody>
      </p:sp>
      <p:sp>
        <p:nvSpPr>
          <p:cNvPr id="23555" name="Rectangle 3"/>
          <p:cNvSpPr>
            <a:spLocks noGrp="1" noChangeArrowheads="1"/>
          </p:cNvSpPr>
          <p:nvPr>
            <p:ph idx="1"/>
          </p:nvPr>
        </p:nvSpPr>
        <p:spPr>
          <a:xfrm>
            <a:off x="457200" y="1371600"/>
            <a:ext cx="9296400" cy="4525963"/>
          </a:xfrm>
        </p:spPr>
        <p:txBody>
          <a:bodyPr/>
          <a:lstStyle/>
          <a:p>
            <a:r>
              <a:rPr lang="en-US" sz="2600" dirty="0" smtClean="0">
                <a:ea typeface="ＭＳ Ｐゴシック" pitchFamily="34" charset="-128"/>
              </a:rPr>
              <a:t>Track objects called </a:t>
            </a:r>
            <a:r>
              <a:rPr lang="en-US" sz="2600" dirty="0" smtClean="0">
                <a:solidFill>
                  <a:srgbClr val="CC0000"/>
                </a:solidFill>
                <a:ea typeface="ＭＳ Ｐゴシック" pitchFamily="34" charset="-128"/>
              </a:rPr>
              <a:t>factors</a:t>
            </a:r>
          </a:p>
          <a:p>
            <a:r>
              <a:rPr lang="en-US" sz="2600" dirty="0" smtClean="0">
                <a:ea typeface="ＭＳ Ｐゴシック" pitchFamily="34" charset="-128"/>
              </a:rPr>
              <a:t>Initial factors are local CPTs (one per node)</a:t>
            </a:r>
          </a:p>
          <a:p>
            <a:endParaRPr lang="en-US" sz="2600" dirty="0" smtClean="0">
              <a:ea typeface="ＭＳ Ｐゴシック" pitchFamily="34" charset="-128"/>
            </a:endParaRPr>
          </a:p>
          <a:p>
            <a:endParaRPr lang="en-US" sz="2600" dirty="0" smtClean="0">
              <a:ea typeface="ＭＳ Ｐゴシック" pitchFamily="34" charset="-128"/>
            </a:endParaRPr>
          </a:p>
          <a:p>
            <a:endParaRPr lang="en-US" sz="2600" dirty="0" smtClean="0">
              <a:ea typeface="ＭＳ Ｐゴシック" pitchFamily="34" charset="-128"/>
            </a:endParaRPr>
          </a:p>
          <a:p>
            <a:r>
              <a:rPr lang="en-US" sz="2600" dirty="0" smtClean="0">
                <a:ea typeface="ＭＳ Ｐゴシック" pitchFamily="34" charset="-128"/>
              </a:rPr>
              <a:t>Any known values are selected</a:t>
            </a:r>
          </a:p>
          <a:p>
            <a:pPr lvl="1"/>
            <a:r>
              <a:rPr lang="en-US" sz="2200" dirty="0" smtClean="0">
                <a:ea typeface="ＭＳ Ｐゴシック" pitchFamily="34" charset="-128"/>
              </a:rPr>
              <a:t>E.g. if we know                  , the initial factors are</a:t>
            </a:r>
          </a:p>
          <a:p>
            <a:pPr lvl="1"/>
            <a:endParaRPr lang="en-US" sz="2200" dirty="0" smtClean="0">
              <a:ea typeface="ＭＳ Ｐゴシック" pitchFamily="34" charset="-128"/>
            </a:endParaRPr>
          </a:p>
          <a:p>
            <a:pPr lvl="1"/>
            <a:endParaRPr lang="en-US" sz="2200" dirty="0" smtClean="0">
              <a:ea typeface="ＭＳ Ｐゴシック" pitchFamily="34" charset="-128"/>
            </a:endParaRPr>
          </a:p>
          <a:p>
            <a:pPr lvl="1"/>
            <a:endParaRPr lang="en-US" sz="2200" dirty="0" smtClean="0">
              <a:ea typeface="ＭＳ Ｐゴシック" pitchFamily="34" charset="-128"/>
            </a:endParaRPr>
          </a:p>
          <a:p>
            <a:pPr lvl="1"/>
            <a:endParaRPr lang="en-US" sz="2200" dirty="0" smtClean="0">
              <a:ea typeface="ＭＳ Ｐゴシック" pitchFamily="34" charset="-128"/>
            </a:endParaRPr>
          </a:p>
          <a:p>
            <a:r>
              <a:rPr lang="en-US" sz="2600" dirty="0" smtClean="0">
                <a:ea typeface="ＭＳ Ｐゴシック" pitchFamily="34" charset="-128"/>
              </a:rPr>
              <a:t>Procedure: Join all factors, then eliminate all hidden variables</a:t>
            </a:r>
          </a:p>
        </p:txBody>
      </p:sp>
      <p:pic>
        <p:nvPicPr>
          <p:cNvPr id="30" name="Picture 29" descr="txp_fig"/>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616075" y="2443163"/>
            <a:ext cx="7540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30" descr="txp_fi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360738" y="2443163"/>
            <a:ext cx="1089025"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1" descr="txp_fig"/>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257800" y="2443163"/>
            <a:ext cx="1058863"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32" descr="txp_fi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600200" y="4802188"/>
            <a:ext cx="7540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4"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257800" y="4803775"/>
            <a:ext cx="1274763"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5"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352800" y="4800600"/>
            <a:ext cx="109220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7" name="Table 36"/>
          <p:cNvGraphicFramePr>
            <a:graphicFrameLocks noGrp="1"/>
          </p:cNvGraphicFramePr>
          <p:nvPr/>
        </p:nvGraphicFramePr>
        <p:xfrm>
          <a:off x="1447800" y="2841625"/>
          <a:ext cx="1219200" cy="446088"/>
        </p:xfrm>
        <a:graphic>
          <a:graphicData uri="http://schemas.openxmlformats.org/drawingml/2006/table">
            <a:tbl>
              <a:tblPr/>
              <a:tblGrid>
                <a:gridCol w="609600"/>
                <a:gridCol w="6096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8" name="Table 37"/>
          <p:cNvGraphicFramePr>
            <a:graphicFrameLocks noGrp="1"/>
          </p:cNvGraphicFramePr>
          <p:nvPr/>
        </p:nvGraphicFramePr>
        <p:xfrm>
          <a:off x="3276600" y="2841625"/>
          <a:ext cx="1295400" cy="892176"/>
        </p:xfrm>
        <a:graphic>
          <a:graphicData uri="http://schemas.openxmlformats.org/drawingml/2006/table">
            <a:tbl>
              <a:tblPr/>
              <a:tblGrid>
                <a:gridCol w="431800"/>
                <a:gridCol w="431800"/>
                <a:gridCol w="4318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0" name="Table 39"/>
          <p:cNvGraphicFramePr>
            <a:graphicFrameLocks noGrp="1"/>
          </p:cNvGraphicFramePr>
          <p:nvPr/>
        </p:nvGraphicFramePr>
        <p:xfrm>
          <a:off x="5249863" y="2841625"/>
          <a:ext cx="1371600" cy="892176"/>
        </p:xfrm>
        <a:graphic>
          <a:graphicData uri="http://schemas.openxmlformats.org/drawingml/2006/table">
            <a:tbl>
              <a:tblPr/>
              <a:tblGrid>
                <a:gridCol w="457200"/>
                <a:gridCol w="457200"/>
                <a:gridCol w="457200"/>
              </a:tblGrid>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3" name="Table 42"/>
          <p:cNvGraphicFramePr>
            <a:graphicFrameLocks noGrp="1"/>
          </p:cNvGraphicFramePr>
          <p:nvPr/>
        </p:nvGraphicFramePr>
        <p:xfrm>
          <a:off x="5257800" y="5181600"/>
          <a:ext cx="1371600" cy="446088"/>
        </p:xfrm>
        <a:graphic>
          <a:graphicData uri="http://schemas.openxmlformats.org/drawingml/2006/table">
            <a:tbl>
              <a:tblPr/>
              <a:tblGrid>
                <a:gridCol w="457200"/>
                <a:gridCol w="457200"/>
                <a:gridCol w="457200"/>
              </a:tblGrid>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45" name="Picture 44" descr="txp_fig"/>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048000" y="4311650"/>
            <a:ext cx="1120775" cy="26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6" name="Table 45"/>
          <p:cNvGraphicFramePr>
            <a:graphicFrameLocks noGrp="1"/>
          </p:cNvGraphicFramePr>
          <p:nvPr/>
        </p:nvGraphicFramePr>
        <p:xfrm>
          <a:off x="1524000" y="5181600"/>
          <a:ext cx="1219200" cy="446088"/>
        </p:xfrm>
        <a:graphic>
          <a:graphicData uri="http://schemas.openxmlformats.org/drawingml/2006/table">
            <a:tbl>
              <a:tblPr/>
              <a:tblGrid>
                <a:gridCol w="609600"/>
                <a:gridCol w="6096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7" name="Table 46"/>
          <p:cNvGraphicFramePr>
            <a:graphicFrameLocks noGrp="1"/>
          </p:cNvGraphicFramePr>
          <p:nvPr/>
        </p:nvGraphicFramePr>
        <p:xfrm>
          <a:off x="3352800" y="5181600"/>
          <a:ext cx="1295400" cy="892176"/>
        </p:xfrm>
        <a:graphic>
          <a:graphicData uri="http://schemas.openxmlformats.org/drawingml/2006/table">
            <a:tbl>
              <a:tblPr/>
              <a:tblGrid>
                <a:gridCol w="431800"/>
                <a:gridCol w="431800"/>
                <a:gridCol w="4318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80813" y="1447800"/>
            <a:ext cx="4758786" cy="4718864"/>
          </a:xfrm>
          <a:prstGeom prst="rect">
            <a:avLst/>
          </a:prstGeom>
        </p:spPr>
      </p:pic>
    </p:spTree>
    <p:extLst>
      <p:ext uri="{BB962C8B-B14F-4D97-AF65-F5344CB8AC3E}">
        <p14:creationId xmlns:p14="http://schemas.microsoft.com/office/powerpoint/2010/main" val="146950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55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355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8300" y="1371600"/>
            <a:ext cx="5537543" cy="1740541"/>
          </a:xfrm>
          <a:prstGeom prst="rect">
            <a:avLst/>
          </a:prstGeom>
        </p:spPr>
      </p:pic>
      <p:sp>
        <p:nvSpPr>
          <p:cNvPr id="30729" name="Title 10"/>
          <p:cNvSpPr>
            <a:spLocks noGrp="1"/>
          </p:cNvSpPr>
          <p:nvPr>
            <p:ph type="title"/>
          </p:nvPr>
        </p:nvSpPr>
        <p:spPr/>
        <p:txBody>
          <a:bodyPr/>
          <a:lstStyle/>
          <a:p>
            <a:r>
              <a:rPr lang="en-US" smtClean="0">
                <a:ea typeface="ＭＳ Ｐゴシック" pitchFamily="34" charset="-128"/>
              </a:rPr>
              <a:t>Operation 1: Join Factors</a:t>
            </a:r>
          </a:p>
        </p:txBody>
      </p:sp>
      <p:sp>
        <p:nvSpPr>
          <p:cNvPr id="24579" name="Rectangle 3"/>
          <p:cNvSpPr>
            <a:spLocks noGrp="1" noChangeArrowheads="1"/>
          </p:cNvSpPr>
          <p:nvPr>
            <p:ph idx="1"/>
          </p:nvPr>
        </p:nvSpPr>
        <p:spPr>
          <a:xfrm>
            <a:off x="457200" y="1447800"/>
            <a:ext cx="5715000" cy="4525963"/>
          </a:xfrm>
        </p:spPr>
        <p:txBody>
          <a:bodyPr/>
          <a:lstStyle/>
          <a:p>
            <a:r>
              <a:rPr lang="en-US" sz="2000" dirty="0" smtClean="0">
                <a:ea typeface="ＭＳ Ｐゴシック" pitchFamily="34" charset="-128"/>
              </a:rPr>
              <a:t>First basic operation: </a:t>
            </a:r>
            <a:r>
              <a:rPr lang="en-US" sz="2000" dirty="0" smtClean="0">
                <a:solidFill>
                  <a:srgbClr val="CC0000"/>
                </a:solidFill>
                <a:ea typeface="ＭＳ Ｐゴシック" pitchFamily="34" charset="-128"/>
              </a:rPr>
              <a:t>joining factors</a:t>
            </a:r>
          </a:p>
          <a:p>
            <a:r>
              <a:rPr lang="en-US" sz="2000" dirty="0" smtClean="0">
                <a:ea typeface="ＭＳ Ｐゴシック" pitchFamily="34" charset="-128"/>
              </a:rPr>
              <a:t>Combining factors:</a:t>
            </a:r>
          </a:p>
          <a:p>
            <a:pPr lvl="1"/>
            <a:r>
              <a:rPr lang="en-US" sz="1800" dirty="0" smtClean="0">
                <a:solidFill>
                  <a:srgbClr val="CC0000"/>
                </a:solidFill>
                <a:ea typeface="ＭＳ Ｐゴシック" pitchFamily="34" charset="-128"/>
              </a:rPr>
              <a:t>Just like a database join</a:t>
            </a:r>
          </a:p>
          <a:p>
            <a:pPr lvl="1"/>
            <a:r>
              <a:rPr lang="en-US" sz="1800" dirty="0" smtClean="0">
                <a:ea typeface="ＭＳ Ｐゴシック" pitchFamily="34" charset="-128"/>
              </a:rPr>
              <a:t>Get all factors over the joining variable</a:t>
            </a:r>
          </a:p>
          <a:p>
            <a:pPr lvl="1"/>
            <a:r>
              <a:rPr lang="en-US" sz="1800" dirty="0" smtClean="0">
                <a:ea typeface="ＭＳ Ｐゴシック" pitchFamily="34" charset="-128"/>
              </a:rPr>
              <a:t>Build a new factor over the union of the variables involved</a:t>
            </a:r>
          </a:p>
          <a:p>
            <a:pPr lvl="4"/>
            <a:endParaRPr lang="en-US" sz="1100" dirty="0" smtClean="0">
              <a:ea typeface="ＭＳ Ｐゴシック" pitchFamily="34" charset="-128"/>
            </a:endParaRPr>
          </a:p>
          <a:p>
            <a:pPr>
              <a:spcBef>
                <a:spcPct val="0"/>
              </a:spcBef>
            </a:pPr>
            <a:r>
              <a:rPr lang="en-US" sz="2000" dirty="0" smtClean="0">
                <a:ea typeface="ＭＳ Ｐゴシック" pitchFamily="34" charset="-128"/>
              </a:rPr>
              <a:t>Example: Join on R</a:t>
            </a:r>
          </a:p>
          <a:p>
            <a:endParaRPr lang="en-US" sz="2000" dirty="0" smtClean="0">
              <a:ea typeface="ＭＳ Ｐゴシック" pitchFamily="34" charset="-128"/>
            </a:endParaRPr>
          </a:p>
          <a:p>
            <a:pPr lvl="1"/>
            <a:endParaRPr lang="en-US" sz="1800" dirty="0" smtClean="0">
              <a:ea typeface="ＭＳ Ｐゴシック" pitchFamily="34" charset="-128"/>
            </a:endParaRPr>
          </a:p>
          <a:p>
            <a:pPr lvl="1"/>
            <a:endParaRPr lang="en-US" sz="2000" dirty="0" smtClean="0">
              <a:ea typeface="ＭＳ Ｐゴシック" pitchFamily="34" charset="-128"/>
            </a:endParaRPr>
          </a:p>
          <a:p>
            <a:pPr lvl="1"/>
            <a:endParaRPr lang="en-US" sz="2000" dirty="0" smtClean="0">
              <a:ea typeface="ＭＳ Ｐゴシック" pitchFamily="34" charset="-128"/>
            </a:endParaRPr>
          </a:p>
          <a:p>
            <a:pPr lvl="1"/>
            <a:endParaRPr lang="en-US" sz="2000" dirty="0" smtClean="0">
              <a:ea typeface="ＭＳ Ｐゴシック" pitchFamily="34" charset="-128"/>
            </a:endParaRPr>
          </a:p>
          <a:p>
            <a:pPr lvl="1"/>
            <a:endParaRPr lang="en-US" sz="2000" dirty="0" smtClean="0">
              <a:ea typeface="ＭＳ Ｐゴシック" pitchFamily="34" charset="-128"/>
            </a:endParaRPr>
          </a:p>
          <a:p>
            <a:pPr lvl="1"/>
            <a:endParaRPr lang="en-US" sz="1800" dirty="0" smtClean="0">
              <a:ea typeface="ＭＳ Ｐゴシック" pitchFamily="34" charset="-128"/>
            </a:endParaRPr>
          </a:p>
          <a:p>
            <a:pPr lvl="1"/>
            <a:r>
              <a:rPr lang="en-US" sz="1800" dirty="0" smtClean="0">
                <a:ea typeface="ＭＳ Ｐゴシック" pitchFamily="34" charset="-128"/>
              </a:rPr>
              <a:t>Computation for each entry: </a:t>
            </a:r>
            <a:r>
              <a:rPr lang="en-US" sz="1800" dirty="0" err="1" smtClean="0">
                <a:ea typeface="ＭＳ Ｐゴシック" pitchFamily="34" charset="-128"/>
              </a:rPr>
              <a:t>pointwise</a:t>
            </a:r>
            <a:r>
              <a:rPr lang="en-US" sz="1800" dirty="0" smtClean="0">
                <a:ea typeface="ＭＳ Ｐゴシック" pitchFamily="34" charset="-128"/>
              </a:rPr>
              <a:t> products</a:t>
            </a:r>
          </a:p>
        </p:txBody>
      </p:sp>
      <p:pic>
        <p:nvPicPr>
          <p:cNvPr id="24580"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733925" y="4237037"/>
            <a:ext cx="219075" cy="201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1" name="AutoShape 5"/>
          <p:cNvSpPr>
            <a:spLocks noChangeArrowheads="1"/>
          </p:cNvSpPr>
          <p:nvPr/>
        </p:nvSpPr>
        <p:spPr bwMode="auto">
          <a:xfrm>
            <a:off x="7010400" y="4237037"/>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pic>
        <p:nvPicPr>
          <p:cNvPr id="17" name="Picture 16" descr="txp_fi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3490913" y="4170362"/>
            <a:ext cx="890587" cy="36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descr="txp_fi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308600" y="4167187"/>
            <a:ext cx="128905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38" descr="txp_fi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8420100" y="4159250"/>
            <a:ext cx="1344613"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6172200" y="6477000"/>
            <a:ext cx="4297363" cy="30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7" name="Table 26"/>
          <p:cNvGraphicFramePr>
            <a:graphicFrameLocks noGrp="1"/>
          </p:cNvGraphicFramePr>
          <p:nvPr>
            <p:extLst/>
          </p:nvPr>
        </p:nvGraphicFramePr>
        <p:xfrm>
          <a:off x="3352800" y="4724400"/>
          <a:ext cx="1219200" cy="568326"/>
        </p:xfrm>
        <a:graphic>
          <a:graphicData uri="http://schemas.openxmlformats.org/drawingml/2006/table">
            <a:tbl>
              <a:tblPr/>
              <a:tblGrid>
                <a:gridCol w="609600"/>
                <a:gridCol w="609600"/>
              </a:tblGrid>
              <a:tr h="284163">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4163">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3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8" name="Table 27"/>
          <p:cNvGraphicFramePr>
            <a:graphicFrameLocks noGrp="1"/>
          </p:cNvGraphicFramePr>
          <p:nvPr>
            <p:extLst/>
          </p:nvPr>
        </p:nvGraphicFramePr>
        <p:xfrm>
          <a:off x="5334000" y="4724400"/>
          <a:ext cx="1295400" cy="1135332"/>
        </p:xfrm>
        <a:graphic>
          <a:graphicData uri="http://schemas.openxmlformats.org/drawingml/2006/table">
            <a:tbl>
              <a:tblPr/>
              <a:tblGrid>
                <a:gridCol w="431800"/>
                <a:gridCol w="431800"/>
                <a:gridCol w="431800"/>
              </a:tblGrid>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9" name="Table 28"/>
          <p:cNvGraphicFramePr>
            <a:graphicFrameLocks noGrp="1"/>
          </p:cNvGraphicFramePr>
          <p:nvPr>
            <p:extLst/>
          </p:nvPr>
        </p:nvGraphicFramePr>
        <p:xfrm>
          <a:off x="8305800" y="4724400"/>
          <a:ext cx="1600200" cy="1135332"/>
        </p:xfrm>
        <a:graphic>
          <a:graphicData uri="http://schemas.openxmlformats.org/drawingml/2006/table">
            <a:tbl>
              <a:tblPr/>
              <a:tblGrid>
                <a:gridCol w="457200"/>
                <a:gridCol w="457200"/>
                <a:gridCol w="685800"/>
              </a:tblGrid>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0.08</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0.02</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0.09</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3766">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0.81</a:t>
                      </a:r>
                    </a:p>
                  </a:txBody>
                  <a:tcPr marL="9525" marR="9525" marT="951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0785" name="Oval 15"/>
          <p:cNvSpPr>
            <a:spLocks noChangeArrowheads="1"/>
          </p:cNvSpPr>
          <p:nvPr/>
        </p:nvSpPr>
        <p:spPr bwMode="auto">
          <a:xfrm>
            <a:off x="2436813" y="531018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30786" name="Oval 11"/>
          <p:cNvSpPr>
            <a:spLocks noChangeArrowheads="1"/>
          </p:cNvSpPr>
          <p:nvPr/>
        </p:nvSpPr>
        <p:spPr bwMode="auto">
          <a:xfrm>
            <a:off x="2438400" y="4243387"/>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30787" name="AutoShape 12"/>
          <p:cNvCxnSpPr>
            <a:cxnSpLocks noChangeShapeType="1"/>
          </p:cNvCxnSpPr>
          <p:nvPr/>
        </p:nvCxnSpPr>
        <p:spPr bwMode="auto">
          <a:xfrm rot="5400000">
            <a:off x="2437607" y="5042693"/>
            <a:ext cx="533400" cy="158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8" name="Oval 15"/>
          <p:cNvSpPr>
            <a:spLocks noChangeArrowheads="1"/>
          </p:cNvSpPr>
          <p:nvPr/>
        </p:nvSpPr>
        <p:spPr bwMode="auto">
          <a:xfrm>
            <a:off x="10287000" y="4852987"/>
            <a:ext cx="8382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R,T</a:t>
            </a:r>
            <a:endParaRPr lang="en-US" sz="2400" baseline="-25000" dirty="0">
              <a:latin typeface="Times New Roman" pitchFamily="18" charset="0"/>
              <a:cs typeface="Times New Roman" pitchFamily="18" charset="0"/>
            </a:endParaRPr>
          </a:p>
        </p:txBody>
      </p:sp>
    </p:spTree>
    <p:extLst>
      <p:ext uri="{BB962C8B-B14F-4D97-AF65-F5344CB8AC3E}">
        <p14:creationId xmlns:p14="http://schemas.microsoft.com/office/powerpoint/2010/main" val="192909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5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animBg="1"/>
      <p:bldP spid="30785" grpId="0" animBg="1"/>
      <p:bldP spid="30786"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smtClean="0">
                <a:ea typeface="ＭＳ Ｐゴシック" pitchFamily="34" charset="-128"/>
              </a:rPr>
              <a:t>Example: Multiple Joins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600200"/>
            <a:ext cx="8536056" cy="4487526"/>
          </a:xfrm>
          <a:prstGeom prst="rect">
            <a:avLst/>
          </a:prstGeom>
        </p:spPr>
      </p:pic>
    </p:spTree>
    <p:extLst>
      <p:ext uri="{BB962C8B-B14F-4D97-AF65-F5344CB8AC3E}">
        <p14:creationId xmlns:p14="http://schemas.microsoft.com/office/powerpoint/2010/main" val="16839332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0" y="0"/>
            <a:ext cx="3810000" cy="2002971"/>
          </a:xfrm>
          <a:prstGeom prst="rect">
            <a:avLst/>
          </a:prstGeom>
        </p:spPr>
      </p:pic>
      <p:sp>
        <p:nvSpPr>
          <p:cNvPr id="32769" name="Title 1"/>
          <p:cNvSpPr>
            <a:spLocks noGrp="1"/>
          </p:cNvSpPr>
          <p:nvPr>
            <p:ph type="title"/>
          </p:nvPr>
        </p:nvSpPr>
        <p:spPr>
          <a:xfrm>
            <a:off x="0" y="-25400"/>
            <a:ext cx="8153400" cy="1143000"/>
          </a:xfrm>
        </p:spPr>
        <p:txBody>
          <a:bodyPr/>
          <a:lstStyle/>
          <a:p>
            <a:r>
              <a:rPr lang="en-US" dirty="0" smtClean="0">
                <a:ea typeface="ＭＳ Ｐゴシック" pitchFamily="34" charset="-128"/>
              </a:rPr>
              <a:t>Example: Multiple Joins</a:t>
            </a:r>
          </a:p>
        </p:txBody>
      </p:sp>
      <p:sp>
        <p:nvSpPr>
          <p:cNvPr id="32771" name="Oval 15"/>
          <p:cNvSpPr>
            <a:spLocks noChangeArrowheads="1"/>
          </p:cNvSpPr>
          <p:nvPr/>
        </p:nvSpPr>
        <p:spPr bwMode="auto">
          <a:xfrm>
            <a:off x="457200" y="32385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pic>
        <p:nvPicPr>
          <p:cNvPr id="32772" name="Picture 25" descr="txp_fig"/>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768475" y="1524000"/>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3" name="Picture 27" descr="txp_fi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616075" y="2895600"/>
            <a:ext cx="1060450"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4" name="Oval 11"/>
          <p:cNvSpPr>
            <a:spLocks noChangeArrowheads="1"/>
          </p:cNvSpPr>
          <p:nvPr/>
        </p:nvSpPr>
        <p:spPr bwMode="auto">
          <a:xfrm>
            <a:off x="458787" y="21717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32775" name="AutoShape 12"/>
          <p:cNvCxnSpPr>
            <a:cxnSpLocks noChangeShapeType="1"/>
            <a:stCxn id="32774" idx="4"/>
            <a:endCxn id="32771" idx="0"/>
          </p:cNvCxnSpPr>
          <p:nvPr/>
        </p:nvCxnSpPr>
        <p:spPr bwMode="auto">
          <a:xfrm rot="5400000">
            <a:off x="457994" y="2971006"/>
            <a:ext cx="533400" cy="158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7" name="TextBox 26"/>
          <p:cNvSpPr txBox="1">
            <a:spLocks noChangeArrowheads="1"/>
          </p:cNvSpPr>
          <p:nvPr/>
        </p:nvSpPr>
        <p:spPr bwMode="auto">
          <a:xfrm>
            <a:off x="2667000" y="2247900"/>
            <a:ext cx="20574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Join R</a:t>
            </a:r>
          </a:p>
        </p:txBody>
      </p:sp>
      <p:sp>
        <p:nvSpPr>
          <p:cNvPr id="32777" name="Oval 25"/>
          <p:cNvSpPr>
            <a:spLocks noChangeArrowheads="1"/>
          </p:cNvSpPr>
          <p:nvPr/>
        </p:nvSpPr>
        <p:spPr bwMode="auto">
          <a:xfrm>
            <a:off x="457200" y="43053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32778" name="AutoShape 12"/>
          <p:cNvCxnSpPr>
            <a:cxnSpLocks noChangeShapeType="1"/>
            <a:stCxn id="32771" idx="4"/>
            <a:endCxn id="32777" idx="0"/>
          </p:cNvCxnSpPr>
          <p:nvPr/>
        </p:nvCxnSpPr>
        <p:spPr bwMode="auto">
          <a:xfrm rot="5400000">
            <a:off x="457200" y="4038600"/>
            <a:ext cx="533400" cy="317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32779" name="Picture 31" descr="txp_fig"/>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616075" y="4838700"/>
            <a:ext cx="10302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Oval 50"/>
          <p:cNvSpPr>
            <a:spLocks noChangeArrowheads="1"/>
          </p:cNvSpPr>
          <p:nvPr/>
        </p:nvSpPr>
        <p:spPr bwMode="auto">
          <a:xfrm>
            <a:off x="6553200" y="34290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sym typeface="Symbol" pitchFamily="18" charset="2"/>
              </a:rPr>
              <a:t>T</a:t>
            </a:r>
            <a:endParaRPr lang="en-US" sz="2400" baseline="-25000">
              <a:latin typeface="Times New Roman" pitchFamily="18" charset="0"/>
              <a:cs typeface="Times New Roman" pitchFamily="18" charset="0"/>
            </a:endParaRPr>
          </a:p>
        </p:txBody>
      </p:sp>
      <p:sp>
        <p:nvSpPr>
          <p:cNvPr id="30" name="Oval 29"/>
          <p:cNvSpPr>
            <a:spLocks noChangeArrowheads="1"/>
          </p:cNvSpPr>
          <p:nvPr/>
        </p:nvSpPr>
        <p:spPr bwMode="auto">
          <a:xfrm>
            <a:off x="69342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31" name="AutoShape 12"/>
          <p:cNvCxnSpPr>
            <a:cxnSpLocks noChangeShapeType="1"/>
            <a:stCxn id="51" idx="4"/>
            <a:endCxn id="30" idx="0"/>
          </p:cNvCxnSpPr>
          <p:nvPr/>
        </p:nvCxnSpPr>
        <p:spPr bwMode="auto">
          <a:xfrm rot="5400000">
            <a:off x="6934201" y="4229100"/>
            <a:ext cx="533400" cy="317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34" name="Picture 33" descr="txp_fi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808538" y="2238375"/>
            <a:ext cx="11033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4" name="Table 23"/>
          <p:cNvGraphicFramePr>
            <a:graphicFrameLocks noGrp="1"/>
          </p:cNvGraphicFramePr>
          <p:nvPr>
            <p:extLst/>
          </p:nvPr>
        </p:nvGraphicFramePr>
        <p:xfrm>
          <a:off x="1557337" y="1981200"/>
          <a:ext cx="1219200" cy="628650"/>
        </p:xfrm>
        <a:graphic>
          <a:graphicData uri="http://schemas.openxmlformats.org/drawingml/2006/table">
            <a:tbl>
              <a:tblPr/>
              <a:tblGrid>
                <a:gridCol w="609600"/>
                <a:gridCol w="609600"/>
              </a:tblGrid>
              <a:tr h="11430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5" name="Table 24"/>
          <p:cNvGraphicFramePr>
            <a:graphicFrameLocks noGrp="1"/>
          </p:cNvGraphicFramePr>
          <p:nvPr>
            <p:extLst/>
          </p:nvPr>
        </p:nvGraphicFramePr>
        <p:xfrm>
          <a:off x="1511300" y="33528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9" name="Table 28"/>
          <p:cNvGraphicFramePr>
            <a:graphicFrameLocks noGrp="1"/>
          </p:cNvGraphicFramePr>
          <p:nvPr>
            <p:extLst/>
          </p:nvPr>
        </p:nvGraphicFramePr>
        <p:xfrm>
          <a:off x="1525587" y="52959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5" name="Table 34"/>
          <p:cNvGraphicFramePr>
            <a:graphicFrameLocks noGrp="1"/>
          </p:cNvGraphicFramePr>
          <p:nvPr>
            <p:extLst/>
          </p:nvPr>
        </p:nvGraphicFramePr>
        <p:xfrm>
          <a:off x="4572000" y="2667000"/>
          <a:ext cx="1600200" cy="1257300"/>
        </p:xfrm>
        <a:graphic>
          <a:graphicData uri="http://schemas.openxmlformats.org/drawingml/2006/table">
            <a:tbl>
              <a:tblPr/>
              <a:tblGrid>
                <a:gridCol w="457200"/>
                <a:gridCol w="457200"/>
                <a:gridCol w="6858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36" name="Picture 35" descr="txp_fi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814888" y="4838700"/>
            <a:ext cx="10302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7" name="Table 36"/>
          <p:cNvGraphicFramePr>
            <a:graphicFrameLocks noGrp="1"/>
          </p:cNvGraphicFramePr>
          <p:nvPr>
            <p:extLst/>
          </p:nvPr>
        </p:nvGraphicFramePr>
        <p:xfrm>
          <a:off x="4724400" y="52959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1" name="AutoShape 5"/>
          <p:cNvSpPr>
            <a:spLocks noChangeArrowheads="1"/>
          </p:cNvSpPr>
          <p:nvPr/>
        </p:nvSpPr>
        <p:spPr bwMode="auto">
          <a:xfrm>
            <a:off x="3200400" y="30861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26" name="Oval 25"/>
          <p:cNvSpPr>
            <a:spLocks noChangeArrowheads="1"/>
          </p:cNvSpPr>
          <p:nvPr/>
        </p:nvSpPr>
        <p:spPr bwMode="auto">
          <a:xfrm>
            <a:off x="9753600" y="25908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28" name="Picture 27" descr="txp_fi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601200" y="3657600"/>
            <a:ext cx="148907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2" name="Table 31"/>
          <p:cNvGraphicFramePr>
            <a:graphicFrameLocks noGrp="1"/>
          </p:cNvGraphicFramePr>
          <p:nvPr>
            <p:extLst/>
          </p:nvPr>
        </p:nvGraphicFramePr>
        <p:xfrm>
          <a:off x="9144000" y="4038600"/>
          <a:ext cx="2667000" cy="2514600"/>
        </p:xfrm>
        <a:graphic>
          <a:graphicData uri="http://schemas.openxmlformats.org/drawingml/2006/table">
            <a:tbl>
              <a:tblPr/>
              <a:tblGrid>
                <a:gridCol w="609600"/>
                <a:gridCol w="609600"/>
                <a:gridCol w="609600"/>
                <a:gridCol w="838200"/>
              </a:tblGrid>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0.729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3" name="AutoShape 5"/>
          <p:cNvSpPr>
            <a:spLocks noChangeArrowheads="1"/>
          </p:cNvSpPr>
          <p:nvPr/>
        </p:nvSpPr>
        <p:spPr bwMode="auto">
          <a:xfrm>
            <a:off x="8153400" y="30480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38" name="TextBox 37"/>
          <p:cNvSpPr txBox="1">
            <a:spLocks noChangeArrowheads="1"/>
          </p:cNvSpPr>
          <p:nvPr/>
        </p:nvSpPr>
        <p:spPr bwMode="auto">
          <a:xfrm>
            <a:off x="7467600" y="2362200"/>
            <a:ext cx="20574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Join </a:t>
            </a:r>
            <a:r>
              <a:rPr lang="en-US" sz="2800" dirty="0" smtClean="0">
                <a:solidFill>
                  <a:schemeClr val="accent2"/>
                </a:solidFill>
                <a:latin typeface="Calibri" pitchFamily="34" charset="0"/>
                <a:cs typeface="Calibri" pitchFamily="34" charset="0"/>
              </a:rPr>
              <a:t>T</a:t>
            </a:r>
            <a:endParaRPr lang="en-US" sz="2800" dirty="0">
              <a:solidFill>
                <a:schemeClr val="accent2"/>
              </a:solidFill>
              <a:latin typeface="Calibri" pitchFamily="34" charset="0"/>
              <a:cs typeface="Calibri" pitchFamily="34" charset="0"/>
            </a:endParaRPr>
          </a:p>
        </p:txBody>
      </p:sp>
    </p:spTree>
    <p:extLst>
      <p:ext uri="{BB962C8B-B14F-4D97-AF65-F5344CB8AC3E}">
        <p14:creationId xmlns:p14="http://schemas.microsoft.com/office/powerpoint/2010/main" val="178392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51" grpId="0" animBg="1"/>
      <p:bldP spid="30" grpId="0" animBg="1"/>
      <p:bldP spid="41" grpId="0" animBg="1"/>
      <p:bldP spid="26" grpId="0" animBg="1"/>
      <p:bldP spid="33" grpId="0" animBg="1"/>
      <p:bldP spid="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800" y="1447800"/>
            <a:ext cx="6361366" cy="4499640"/>
          </a:xfrm>
          <a:prstGeom prst="rect">
            <a:avLst/>
          </a:prstGeom>
        </p:spPr>
      </p:pic>
      <p:sp>
        <p:nvSpPr>
          <p:cNvPr id="34817" name="Rectangle 2"/>
          <p:cNvSpPr>
            <a:spLocks noGrp="1" noChangeArrowheads="1"/>
          </p:cNvSpPr>
          <p:nvPr>
            <p:ph type="title"/>
          </p:nvPr>
        </p:nvSpPr>
        <p:spPr/>
        <p:txBody>
          <a:bodyPr/>
          <a:lstStyle/>
          <a:p>
            <a:r>
              <a:rPr lang="en-US" smtClean="0">
                <a:ea typeface="ＭＳ Ｐゴシック" pitchFamily="34" charset="-128"/>
              </a:rPr>
              <a:t>Operation 2: Eliminate</a:t>
            </a:r>
          </a:p>
        </p:txBody>
      </p:sp>
      <p:sp>
        <p:nvSpPr>
          <p:cNvPr id="34818" name="Rectangle 3"/>
          <p:cNvSpPr>
            <a:spLocks noGrp="1" noChangeArrowheads="1"/>
          </p:cNvSpPr>
          <p:nvPr>
            <p:ph idx="1"/>
          </p:nvPr>
        </p:nvSpPr>
        <p:spPr>
          <a:xfrm>
            <a:off x="406400" y="1397001"/>
            <a:ext cx="5613400" cy="4729164"/>
          </a:xfrm>
        </p:spPr>
        <p:txBody>
          <a:bodyPr/>
          <a:lstStyle/>
          <a:p>
            <a:r>
              <a:rPr lang="en-US" sz="2400" dirty="0" smtClean="0">
                <a:ea typeface="ＭＳ Ｐゴシック" pitchFamily="34" charset="-128"/>
              </a:rPr>
              <a:t>Second basic operation: </a:t>
            </a:r>
            <a:r>
              <a:rPr lang="en-US" sz="2400" dirty="0" smtClean="0">
                <a:solidFill>
                  <a:srgbClr val="CC0000"/>
                </a:solidFill>
                <a:ea typeface="ＭＳ Ｐゴシック" pitchFamily="34" charset="-128"/>
              </a:rPr>
              <a:t>marginalization</a:t>
            </a:r>
          </a:p>
          <a:p>
            <a:pPr lvl="6"/>
            <a:endParaRPr lang="en-US" sz="500" dirty="0" smtClean="0">
              <a:solidFill>
                <a:srgbClr val="CC0000"/>
              </a:solidFill>
              <a:ea typeface="ＭＳ Ｐゴシック" pitchFamily="34" charset="-128"/>
            </a:endParaRPr>
          </a:p>
          <a:p>
            <a:r>
              <a:rPr lang="en-US" sz="2400" dirty="0" smtClean="0">
                <a:ea typeface="ＭＳ Ｐゴシック" pitchFamily="34" charset="-128"/>
              </a:rPr>
              <a:t>Take a factor and sum out a variable</a:t>
            </a:r>
          </a:p>
          <a:p>
            <a:pPr lvl="2"/>
            <a:endParaRPr lang="en-US" sz="500" dirty="0" smtClean="0">
              <a:ea typeface="ＭＳ Ｐゴシック" pitchFamily="34" charset="-128"/>
            </a:endParaRPr>
          </a:p>
          <a:p>
            <a:pPr lvl="1"/>
            <a:r>
              <a:rPr lang="en-US" sz="2000" dirty="0" smtClean="0">
                <a:ea typeface="ＭＳ Ｐゴシック" pitchFamily="34" charset="-128"/>
              </a:rPr>
              <a:t>Shrinks a factor to a smaller one</a:t>
            </a:r>
          </a:p>
          <a:p>
            <a:pPr lvl="4"/>
            <a:endParaRPr lang="en-US" sz="500" dirty="0" smtClean="0">
              <a:ea typeface="ＭＳ Ｐゴシック" pitchFamily="34" charset="-128"/>
            </a:endParaRPr>
          </a:p>
          <a:p>
            <a:pPr lvl="1"/>
            <a:r>
              <a:rPr lang="en-US" sz="2000" dirty="0" smtClean="0">
                <a:ea typeface="ＭＳ Ｐゴシック" pitchFamily="34" charset="-128"/>
              </a:rPr>
              <a:t>A </a:t>
            </a:r>
            <a:r>
              <a:rPr lang="en-US" sz="2000" dirty="0" smtClean="0">
                <a:solidFill>
                  <a:srgbClr val="CC0000"/>
                </a:solidFill>
                <a:ea typeface="ＭＳ Ｐゴシック" pitchFamily="34" charset="-128"/>
              </a:rPr>
              <a:t>projection</a:t>
            </a:r>
            <a:r>
              <a:rPr lang="en-US" sz="2000" dirty="0" smtClean="0">
                <a:ea typeface="ＭＳ Ｐゴシック" pitchFamily="34" charset="-128"/>
              </a:rPr>
              <a:t> operation</a:t>
            </a:r>
          </a:p>
          <a:p>
            <a:pPr lvl="4"/>
            <a:endParaRPr lang="en-US" sz="1400" dirty="0" smtClean="0">
              <a:ea typeface="ＭＳ Ｐゴシック" pitchFamily="34" charset="-128"/>
            </a:endParaRPr>
          </a:p>
          <a:p>
            <a:r>
              <a:rPr lang="en-US" sz="2400" dirty="0" smtClean="0">
                <a:ea typeface="ＭＳ Ｐゴシック" pitchFamily="34" charset="-128"/>
              </a:rPr>
              <a:t>Example:</a:t>
            </a:r>
          </a:p>
          <a:p>
            <a:endParaRPr lang="en-US" sz="2400" dirty="0" smtClean="0">
              <a:ea typeface="ＭＳ Ｐゴシック" pitchFamily="34" charset="-128"/>
            </a:endParaRPr>
          </a:p>
          <a:p>
            <a:endParaRPr lang="en-US" sz="2400" dirty="0" smtClean="0">
              <a:ea typeface="ＭＳ Ｐゴシック" pitchFamily="34" charset="-128"/>
            </a:endParaRPr>
          </a:p>
          <a:p>
            <a:pPr lvl="1"/>
            <a:endParaRPr lang="en-US" sz="2000" dirty="0" smtClean="0">
              <a:ea typeface="ＭＳ Ｐゴシック" pitchFamily="34" charset="-128"/>
            </a:endParaRPr>
          </a:p>
        </p:txBody>
      </p:sp>
      <p:pic>
        <p:nvPicPr>
          <p:cNvPr id="34819" name="Picture 10"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289050" y="4305300"/>
            <a:ext cx="1346200" cy="36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2" name="AutoShape 5"/>
          <p:cNvSpPr>
            <a:spLocks noChangeArrowheads="1"/>
          </p:cNvSpPr>
          <p:nvPr/>
        </p:nvSpPr>
        <p:spPr bwMode="auto">
          <a:xfrm>
            <a:off x="3276600" y="52197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pic>
        <p:nvPicPr>
          <p:cNvPr id="12" name="Picture 11"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60963" y="4591050"/>
            <a:ext cx="890587" cy="36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190875" y="4718050"/>
            <a:ext cx="1184275"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3" name="Table 12"/>
          <p:cNvGraphicFramePr>
            <a:graphicFrameLocks noGrp="1"/>
          </p:cNvGraphicFramePr>
          <p:nvPr>
            <p:extLst/>
          </p:nvPr>
        </p:nvGraphicFramePr>
        <p:xfrm>
          <a:off x="1143000" y="4838700"/>
          <a:ext cx="1600200" cy="1257300"/>
        </p:xfrm>
        <a:graphic>
          <a:graphicData uri="http://schemas.openxmlformats.org/drawingml/2006/table">
            <a:tbl>
              <a:tblPr/>
              <a:tblGrid>
                <a:gridCol w="457200"/>
                <a:gridCol w="457200"/>
                <a:gridCol w="6858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nvPr>
        </p:nvGraphicFramePr>
        <p:xfrm>
          <a:off x="4953000" y="5124450"/>
          <a:ext cx="1371600" cy="628650"/>
        </p:xfrm>
        <a:graphic>
          <a:graphicData uri="http://schemas.openxmlformats.org/drawingml/2006/table">
            <a:tbl>
              <a:tblPr/>
              <a:tblGrid>
                <a:gridCol w="609600"/>
                <a:gridCol w="762000"/>
              </a:tblGrid>
              <a:tr h="11430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0.17</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0.83</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762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4173943"/>
            <a:ext cx="8915400" cy="2760256"/>
          </a:xfrm>
          <a:prstGeom prst="rect">
            <a:avLst/>
          </a:prstGeom>
        </p:spPr>
      </p:pic>
      <p:sp>
        <p:nvSpPr>
          <p:cNvPr id="35841" name="Title 1"/>
          <p:cNvSpPr>
            <a:spLocks noGrp="1"/>
          </p:cNvSpPr>
          <p:nvPr>
            <p:ph type="title"/>
          </p:nvPr>
        </p:nvSpPr>
        <p:spPr/>
        <p:txBody>
          <a:bodyPr/>
          <a:lstStyle/>
          <a:p>
            <a:r>
              <a:rPr lang="en-US" smtClean="0">
                <a:ea typeface="ＭＳ Ｐゴシック" pitchFamily="34" charset="-128"/>
              </a:rPr>
              <a:t>Multiple Elimination</a:t>
            </a:r>
          </a:p>
        </p:txBody>
      </p:sp>
      <p:sp>
        <p:nvSpPr>
          <p:cNvPr id="27" name="TextBox 26"/>
          <p:cNvSpPr txBox="1">
            <a:spLocks noChangeArrowheads="1"/>
          </p:cNvSpPr>
          <p:nvPr/>
        </p:nvSpPr>
        <p:spPr bwMode="auto">
          <a:xfrm>
            <a:off x="4495800" y="1941513"/>
            <a:ext cx="1447800" cy="954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Sum</a:t>
            </a:r>
          </a:p>
          <a:p>
            <a:pPr algn="ctr" eaLnBrk="1" hangingPunct="1"/>
            <a:r>
              <a:rPr lang="en-US" sz="2800" dirty="0">
                <a:solidFill>
                  <a:schemeClr val="accent2"/>
                </a:solidFill>
                <a:latin typeface="Calibri" pitchFamily="34" charset="0"/>
                <a:cs typeface="Calibri" pitchFamily="34" charset="0"/>
              </a:rPr>
              <a:t>out R</a:t>
            </a:r>
          </a:p>
        </p:txBody>
      </p:sp>
      <p:sp>
        <p:nvSpPr>
          <p:cNvPr id="16" name="TextBox 15"/>
          <p:cNvSpPr txBox="1">
            <a:spLocks noChangeArrowheads="1"/>
          </p:cNvSpPr>
          <p:nvPr/>
        </p:nvSpPr>
        <p:spPr bwMode="auto">
          <a:xfrm>
            <a:off x="7239000" y="1905000"/>
            <a:ext cx="2057400"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Sum</a:t>
            </a:r>
          </a:p>
          <a:p>
            <a:pPr algn="ctr" eaLnBrk="1" hangingPunct="1"/>
            <a:r>
              <a:rPr lang="en-US" sz="2800" dirty="0">
                <a:solidFill>
                  <a:schemeClr val="accent2"/>
                </a:solidFill>
                <a:latin typeface="Calibri" pitchFamily="34" charset="0"/>
                <a:cs typeface="Calibri" pitchFamily="34" charset="0"/>
              </a:rPr>
              <a:t>out T</a:t>
            </a:r>
          </a:p>
        </p:txBody>
      </p:sp>
      <p:sp>
        <p:nvSpPr>
          <p:cNvPr id="17" name="Oval 16"/>
          <p:cNvSpPr>
            <a:spLocks noChangeArrowheads="1"/>
          </p:cNvSpPr>
          <p:nvPr/>
        </p:nvSpPr>
        <p:spPr bwMode="auto">
          <a:xfrm>
            <a:off x="5943600" y="12192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24" name="Picture 23" descr="txp_fi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202362" y="2362200"/>
            <a:ext cx="105886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Oval 20"/>
          <p:cNvSpPr>
            <a:spLocks noChangeArrowheads="1"/>
          </p:cNvSpPr>
          <p:nvPr/>
        </p:nvSpPr>
        <p:spPr bwMode="auto">
          <a:xfrm>
            <a:off x="9220200" y="1219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pic>
        <p:nvPicPr>
          <p:cNvPr id="28" name="Picture 27" descr="txp_fi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296400" y="2590800"/>
            <a:ext cx="701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849" name="Oval 14"/>
          <p:cNvSpPr>
            <a:spLocks noChangeArrowheads="1"/>
          </p:cNvSpPr>
          <p:nvPr/>
        </p:nvSpPr>
        <p:spPr bwMode="auto">
          <a:xfrm>
            <a:off x="2438400" y="12192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35850" name="Picture 18" descr="txp_fi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6200" y="2057400"/>
            <a:ext cx="148907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3" name="Table 22"/>
          <p:cNvGraphicFramePr>
            <a:graphicFrameLocks noGrp="1"/>
          </p:cNvGraphicFramePr>
          <p:nvPr>
            <p:extLst/>
          </p:nvPr>
        </p:nvGraphicFramePr>
        <p:xfrm>
          <a:off x="1828800" y="1828800"/>
          <a:ext cx="2667000" cy="2514600"/>
        </p:xfrm>
        <a:graphic>
          <a:graphicData uri="http://schemas.openxmlformats.org/drawingml/2006/table">
            <a:tbl>
              <a:tblPr/>
              <a:tblGrid>
                <a:gridCol w="609600"/>
                <a:gridCol w="609600"/>
                <a:gridCol w="609600"/>
                <a:gridCol w="838200"/>
              </a:tblGrid>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0.056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0.063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0500">
                <a:tc>
                  <a:txBody>
                    <a:bodyPr/>
                    <a:lstStyle/>
                    <a:p>
                      <a:pPr algn="ctr" fontAlgn="b"/>
                      <a:r>
                        <a:rPr lang="en-US" sz="1800" b="0" i="0" u="none" strike="noStrike" dirty="0" smtClean="0">
                          <a:solidFill>
                            <a:srgbClr val="000000"/>
                          </a:solidFill>
                          <a:latin typeface="Calibri"/>
                        </a:rPr>
                        <a:t>-r</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-t</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latin typeface="Calibri"/>
                        </a:rPr>
                        <a:t>-l</a:t>
                      </a:r>
                      <a:endParaRPr lang="en-US" sz="18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0.729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5" name="Table 24"/>
          <p:cNvGraphicFramePr>
            <a:graphicFrameLocks noGrp="1"/>
          </p:cNvGraphicFramePr>
          <p:nvPr>
            <p:extLst/>
          </p:nvPr>
        </p:nvGraphicFramePr>
        <p:xfrm>
          <a:off x="5943600" y="2819400"/>
          <a:ext cx="1600200" cy="1257300"/>
        </p:xfrm>
        <a:graphic>
          <a:graphicData uri="http://schemas.openxmlformats.org/drawingml/2006/table">
            <a:tbl>
              <a:tblPr/>
              <a:tblGrid>
                <a:gridCol w="431800"/>
                <a:gridCol w="431800"/>
                <a:gridCol w="7366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0.119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0.747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0" name="Table 29"/>
          <p:cNvGraphicFramePr>
            <a:graphicFrameLocks noGrp="1"/>
          </p:cNvGraphicFramePr>
          <p:nvPr>
            <p:extLst/>
          </p:nvPr>
        </p:nvGraphicFramePr>
        <p:xfrm>
          <a:off x="8936037" y="3028950"/>
          <a:ext cx="1371600" cy="628650"/>
        </p:xfrm>
        <a:graphic>
          <a:graphicData uri="http://schemas.openxmlformats.org/drawingml/2006/table">
            <a:tbl>
              <a:tblPr/>
              <a:tblGrid>
                <a:gridCol w="609600"/>
                <a:gridCol w="762000"/>
              </a:tblGrid>
              <a:tr h="11430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0.134</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0.886</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1" name="AutoShape 5"/>
          <p:cNvSpPr>
            <a:spLocks noChangeArrowheads="1"/>
          </p:cNvSpPr>
          <p:nvPr/>
        </p:nvSpPr>
        <p:spPr bwMode="auto">
          <a:xfrm>
            <a:off x="4724400" y="32004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32" name="AutoShape 5"/>
          <p:cNvSpPr>
            <a:spLocks noChangeArrowheads="1"/>
          </p:cNvSpPr>
          <p:nvPr/>
        </p:nvSpPr>
        <p:spPr bwMode="auto">
          <a:xfrm>
            <a:off x="7772400" y="31623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1973408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17" grpId="0" animBg="1"/>
      <p:bldP spid="21" grpId="0" animBg="1"/>
      <p:bldP spid="31" grpId="0" animBg="1"/>
      <p:bldP spid="3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Thus Far: Multiple Join, Multiple Eliminate (= Inference by Enumeration)</a:t>
            </a:r>
            <a:endParaRPr lang="en-US" sz="3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359263"/>
            <a:ext cx="8785379" cy="5517927"/>
          </a:xfrm>
          <a:prstGeom prst="rect">
            <a:avLst/>
          </a:prstGeom>
        </p:spPr>
      </p:pic>
    </p:spTree>
    <p:extLst>
      <p:ext uri="{BB962C8B-B14F-4D97-AF65-F5344CB8AC3E}">
        <p14:creationId xmlns:p14="http://schemas.microsoft.com/office/powerpoint/2010/main" val="13390135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Marginalizing Early (= Variable Elimination)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95400"/>
            <a:ext cx="10515600" cy="5325258"/>
          </a:xfrm>
          <a:prstGeom prst="rect">
            <a:avLst/>
          </a:prstGeom>
        </p:spPr>
      </p:pic>
    </p:spTree>
    <p:extLst>
      <p:ext uri="{BB962C8B-B14F-4D97-AF65-F5344CB8AC3E}">
        <p14:creationId xmlns:p14="http://schemas.microsoft.com/office/powerpoint/2010/main" val="13195643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Causal </a:t>
            </a:r>
            <a:r>
              <a:rPr lang="en-US" dirty="0" smtClean="0">
                <a:latin typeface="Calibri"/>
                <a:ea typeface="ＭＳ Ｐゴシック" pitchFamily="34" charset="-128"/>
                <a:cs typeface="Calibri"/>
              </a:rPr>
              <a:t>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causal chain</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cs typeface="Calibri"/>
              </a:rPr>
              <a:t>Guaranteed X </a:t>
            </a:r>
            <a:r>
              <a:rPr lang="en-US" sz="2400" dirty="0">
                <a:latin typeface="Calibri"/>
                <a:cs typeface="Calibri"/>
              </a:rPr>
              <a:t>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1">
              <a:lnSpc>
                <a:spcPct val="80000"/>
              </a:lnSpc>
            </a:pPr>
            <a:endParaRPr lang="en-US" sz="2400" dirty="0" smtClean="0">
              <a:solidFill>
                <a:srgbClr val="CC0000"/>
              </a:solidFill>
              <a:latin typeface="Calibri"/>
              <a:cs typeface="Calibri"/>
            </a:endParaRPr>
          </a:p>
          <a:p>
            <a:pPr lvl="5">
              <a:lnSpc>
                <a:spcPct val="80000"/>
              </a:lnSpc>
            </a:pPr>
            <a:endParaRPr lang="en-US" sz="1600" dirty="0" smtClean="0">
              <a:solidFill>
                <a:srgbClr val="CC0000"/>
              </a:solidFill>
              <a:latin typeface="Calibri"/>
              <a:cs typeface="Calibri"/>
            </a:endParaRPr>
          </a:p>
          <a:p>
            <a:pPr lvl="1">
              <a:lnSpc>
                <a:spcPct val="80000"/>
              </a:lnSpc>
            </a:pPr>
            <a:r>
              <a:rPr lang="en-US" sz="2400" dirty="0" smtClean="0">
                <a:solidFill>
                  <a:srgbClr val="CC0000"/>
                </a:solidFill>
                <a:latin typeface="Calibri"/>
                <a:cs typeface="Calibri"/>
              </a:rPr>
              <a:t>Evidence </a:t>
            </a:r>
            <a:r>
              <a:rPr lang="en-US" sz="2400" dirty="0">
                <a:solidFill>
                  <a:srgbClr val="CC0000"/>
                </a:solidFill>
                <a:latin typeface="Calibri"/>
                <a:cs typeface="Calibri"/>
              </a:rPr>
              <a:t>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a:t>
            </a:r>
            <a:r>
              <a:rPr lang="en-US" sz="1800" dirty="0" smtClean="0">
                <a:latin typeface="Calibri"/>
                <a:cs typeface="Calibri"/>
              </a:rPr>
              <a:t>pressure          Y</a:t>
            </a:r>
            <a:r>
              <a:rPr lang="en-US" sz="1800" dirty="0">
                <a:latin typeface="Calibri"/>
                <a:cs typeface="Calibri"/>
              </a:rPr>
              <a:t>: </a:t>
            </a:r>
            <a:r>
              <a:rPr lang="en-US" sz="1800" dirty="0" smtClean="0">
                <a:latin typeface="Calibri"/>
                <a:cs typeface="Calibri"/>
              </a:rPr>
              <a:t>Rain                          Z</a:t>
            </a:r>
            <a:r>
              <a:rPr lang="en-US" sz="1800" dirty="0">
                <a:latin typeface="Calibri"/>
                <a:cs typeface="Calibri"/>
              </a:rPr>
              <a:t>: Traffic</a:t>
            </a:r>
          </a:p>
        </p:txBody>
      </p:sp>
    </p:spTree>
    <p:extLst>
      <p:ext uri="{BB962C8B-B14F-4D97-AF65-F5344CB8AC3E}">
        <p14:creationId xmlns:p14="http://schemas.microsoft.com/office/powerpoint/2010/main" val="174003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smtClean="0">
                <a:ea typeface="ＭＳ Ｐゴシック" pitchFamily="34" charset="-128"/>
              </a:rPr>
              <a:t>Traffic Domain</a:t>
            </a:r>
          </a:p>
        </p:txBody>
      </p:sp>
      <p:sp>
        <p:nvSpPr>
          <p:cNvPr id="28674" name="Content Placeholder 2"/>
          <p:cNvSpPr>
            <a:spLocks noGrp="1"/>
          </p:cNvSpPr>
          <p:nvPr>
            <p:ph idx="1"/>
          </p:nvPr>
        </p:nvSpPr>
        <p:spPr>
          <a:xfrm>
            <a:off x="1447800" y="2362200"/>
            <a:ext cx="4876800" cy="3459164"/>
          </a:xfrm>
        </p:spPr>
        <p:txBody>
          <a:bodyPr/>
          <a:lstStyle/>
          <a:p>
            <a:r>
              <a:rPr lang="en-US" dirty="0" smtClean="0">
                <a:ea typeface="ＭＳ Ｐゴシック" pitchFamily="34" charset="-128"/>
              </a:rPr>
              <a:t>Inference by Enumeration</a:t>
            </a:r>
          </a:p>
          <a:p>
            <a:pPr lvl="1"/>
            <a:endParaRPr lang="en-US" dirty="0" smtClean="0">
              <a:ea typeface="ＭＳ Ｐゴシック" pitchFamily="34" charset="-128"/>
            </a:endParaRPr>
          </a:p>
        </p:txBody>
      </p:sp>
      <p:sp>
        <p:nvSpPr>
          <p:cNvPr id="28676" name="Oval 4"/>
          <p:cNvSpPr>
            <a:spLocks noChangeArrowheads="1"/>
          </p:cNvSpPr>
          <p:nvPr/>
        </p:nvSpPr>
        <p:spPr bwMode="auto">
          <a:xfrm>
            <a:off x="379412"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28677" name="Oval 5"/>
          <p:cNvSpPr>
            <a:spLocks noChangeArrowheads="1"/>
          </p:cNvSpPr>
          <p:nvPr/>
        </p:nvSpPr>
        <p:spPr bwMode="auto">
          <a:xfrm>
            <a:off x="379412" y="3581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28678" name="AutoShape 6"/>
          <p:cNvCxnSpPr>
            <a:cxnSpLocks noChangeShapeType="1"/>
            <a:stCxn id="28676" idx="4"/>
            <a:endCxn id="28677" idx="0"/>
          </p:cNvCxnSpPr>
          <p:nvPr/>
        </p:nvCxnSpPr>
        <p:spPr bwMode="auto">
          <a:xfrm rot="5400000">
            <a:off x="379413" y="3314700"/>
            <a:ext cx="533400" cy="317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8679" name="Oval 11"/>
          <p:cNvSpPr>
            <a:spLocks noChangeArrowheads="1"/>
          </p:cNvSpPr>
          <p:nvPr/>
        </p:nvSpPr>
        <p:spPr bwMode="auto">
          <a:xfrm>
            <a:off x="381000" y="1447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28680" name="AutoShape 12"/>
          <p:cNvCxnSpPr>
            <a:cxnSpLocks noChangeShapeType="1"/>
            <a:stCxn id="28679" idx="4"/>
            <a:endCxn id="28676" idx="0"/>
          </p:cNvCxnSpPr>
          <p:nvPr/>
        </p:nvCxnSpPr>
        <p:spPr bwMode="auto">
          <a:xfrm rot="5400000">
            <a:off x="380206" y="2247106"/>
            <a:ext cx="533400" cy="158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524000"/>
            <a:ext cx="1828800" cy="469900"/>
          </a:xfrm>
          <a:prstGeom prst="rect">
            <a:avLst/>
          </a:prstGeom>
        </p:spPr>
      </p:pic>
      <p:sp>
        <p:nvSpPr>
          <p:cNvPr id="22" name="Content Placeholder 2"/>
          <p:cNvSpPr txBox="1">
            <a:spLocks/>
          </p:cNvSpPr>
          <p:nvPr/>
        </p:nvSpPr>
        <p:spPr bwMode="auto">
          <a:xfrm>
            <a:off x="6781800" y="2362200"/>
            <a:ext cx="4876800" cy="345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dirty="0" smtClean="0">
                <a:ea typeface="ＭＳ Ｐゴシック" pitchFamily="34" charset="-128"/>
              </a:rPr>
              <a:t>Variable Elimination</a:t>
            </a:r>
          </a:p>
          <a:p>
            <a:pPr lvl="1"/>
            <a:endParaRPr lang="en-US" dirty="0" smtClean="0">
              <a:ea typeface="ＭＳ Ｐゴシック" pitchFamily="34" charset="-128"/>
            </a:endParaRPr>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276600"/>
            <a:ext cx="3505200" cy="638062"/>
          </a:xfrm>
          <a:prstGeom prst="rect">
            <a:avLst/>
          </a:prstGeom>
        </p:spPr>
      </p:pic>
      <p:sp>
        <p:nvSpPr>
          <p:cNvPr id="10" name="TextBox 9"/>
          <p:cNvSpPr txBox="1"/>
          <p:nvPr/>
        </p:nvSpPr>
        <p:spPr>
          <a:xfrm>
            <a:off x="9622932" y="3934378"/>
            <a:ext cx="982097" cy="369332"/>
          </a:xfrm>
          <a:prstGeom prst="rect">
            <a:avLst/>
          </a:prstGeom>
          <a:noFill/>
        </p:spPr>
        <p:txBody>
          <a:bodyPr wrap="none" rtlCol="0">
            <a:spAutoFit/>
          </a:bodyPr>
          <a:lstStyle/>
          <a:p>
            <a:r>
              <a:rPr lang="en-US" dirty="0" smtClean="0">
                <a:solidFill>
                  <a:srgbClr val="FF0000"/>
                </a:solidFill>
                <a:latin typeface="Calibri"/>
                <a:cs typeface="Calibri"/>
              </a:rPr>
              <a:t>Join on r</a:t>
            </a:r>
            <a:endParaRPr lang="en-US" dirty="0">
              <a:solidFill>
                <a:srgbClr val="FF0000"/>
              </a:solidFill>
              <a:latin typeface="Calibri"/>
              <a:cs typeface="Calibri"/>
            </a:endParaRPr>
          </a:p>
        </p:txBody>
      </p:sp>
      <p:sp>
        <p:nvSpPr>
          <p:cNvPr id="24" name="TextBox 23"/>
          <p:cNvSpPr txBox="1"/>
          <p:nvPr/>
        </p:nvSpPr>
        <p:spPr>
          <a:xfrm>
            <a:off x="4002087" y="3998910"/>
            <a:ext cx="982097" cy="369332"/>
          </a:xfrm>
          <a:prstGeom prst="rect">
            <a:avLst/>
          </a:prstGeom>
          <a:noFill/>
        </p:spPr>
        <p:txBody>
          <a:bodyPr wrap="none" rtlCol="0">
            <a:spAutoFit/>
          </a:bodyPr>
          <a:lstStyle/>
          <a:p>
            <a:r>
              <a:rPr lang="en-US" dirty="0" smtClean="0">
                <a:solidFill>
                  <a:srgbClr val="FF0000"/>
                </a:solidFill>
                <a:latin typeface="Calibri"/>
                <a:cs typeface="Calibri"/>
              </a:rPr>
              <a:t>Join on r</a:t>
            </a:r>
            <a:endParaRPr lang="en-US" dirty="0">
              <a:solidFill>
                <a:srgbClr val="FF0000"/>
              </a:solidFill>
              <a:latin typeface="Calibri"/>
              <a:cs typeface="Calibri"/>
            </a:endParaRPr>
          </a:p>
        </p:txBody>
      </p:sp>
      <p:sp>
        <p:nvSpPr>
          <p:cNvPr id="25" name="TextBox 24"/>
          <p:cNvSpPr txBox="1"/>
          <p:nvPr/>
        </p:nvSpPr>
        <p:spPr>
          <a:xfrm>
            <a:off x="3657600" y="4648200"/>
            <a:ext cx="979755" cy="369332"/>
          </a:xfrm>
          <a:prstGeom prst="rect">
            <a:avLst/>
          </a:prstGeom>
          <a:noFill/>
        </p:spPr>
        <p:txBody>
          <a:bodyPr wrap="none" rtlCol="0">
            <a:spAutoFit/>
          </a:bodyPr>
          <a:lstStyle/>
          <a:p>
            <a:r>
              <a:rPr lang="en-US" dirty="0" smtClean="0">
                <a:solidFill>
                  <a:srgbClr val="FF0000"/>
                </a:solidFill>
                <a:latin typeface="Calibri"/>
                <a:cs typeface="Calibri"/>
              </a:rPr>
              <a:t>Join on t</a:t>
            </a:r>
            <a:endParaRPr lang="en-US" dirty="0">
              <a:solidFill>
                <a:srgbClr val="FF0000"/>
              </a:solidFill>
              <a:latin typeface="Calibri"/>
              <a:cs typeface="Calibri"/>
            </a:endParaRPr>
          </a:p>
        </p:txBody>
      </p:sp>
      <p:sp>
        <p:nvSpPr>
          <p:cNvPr id="26" name="TextBox 25"/>
          <p:cNvSpPr txBox="1"/>
          <p:nvPr/>
        </p:nvSpPr>
        <p:spPr>
          <a:xfrm>
            <a:off x="9002445" y="5257800"/>
            <a:ext cx="979755" cy="369332"/>
          </a:xfrm>
          <a:prstGeom prst="rect">
            <a:avLst/>
          </a:prstGeom>
          <a:noFill/>
        </p:spPr>
        <p:txBody>
          <a:bodyPr wrap="none" rtlCol="0">
            <a:spAutoFit/>
          </a:bodyPr>
          <a:lstStyle/>
          <a:p>
            <a:r>
              <a:rPr lang="en-US" dirty="0" smtClean="0">
                <a:solidFill>
                  <a:srgbClr val="FF0000"/>
                </a:solidFill>
                <a:latin typeface="Calibri"/>
                <a:cs typeface="Calibri"/>
              </a:rPr>
              <a:t>Join on t</a:t>
            </a:r>
            <a:endParaRPr lang="en-US" dirty="0">
              <a:solidFill>
                <a:srgbClr val="FF0000"/>
              </a:solidFill>
              <a:latin typeface="Calibri"/>
              <a:cs typeface="Calibri"/>
            </a:endParaRPr>
          </a:p>
        </p:txBody>
      </p:sp>
      <p:sp>
        <p:nvSpPr>
          <p:cNvPr id="27" name="TextBox 26"/>
          <p:cNvSpPr txBox="1"/>
          <p:nvPr/>
        </p:nvSpPr>
        <p:spPr>
          <a:xfrm>
            <a:off x="9372600" y="4648200"/>
            <a:ext cx="1197764" cy="369332"/>
          </a:xfrm>
          <a:prstGeom prst="rect">
            <a:avLst/>
          </a:prstGeom>
          <a:noFill/>
        </p:spPr>
        <p:txBody>
          <a:bodyPr wrap="none" rtlCol="0">
            <a:spAutoFit/>
          </a:bodyPr>
          <a:lstStyle/>
          <a:p>
            <a:r>
              <a:rPr lang="en-US" dirty="0" smtClean="0">
                <a:solidFill>
                  <a:srgbClr val="FF0000"/>
                </a:solidFill>
                <a:latin typeface="Calibri"/>
                <a:cs typeface="Calibri"/>
              </a:rPr>
              <a:t>Eliminate r</a:t>
            </a:r>
            <a:endParaRPr lang="en-US" dirty="0">
              <a:solidFill>
                <a:srgbClr val="FF0000"/>
              </a:solidFill>
              <a:latin typeface="Calibri"/>
              <a:cs typeface="Calibri"/>
            </a:endParaRPr>
          </a:p>
        </p:txBody>
      </p:sp>
      <p:sp>
        <p:nvSpPr>
          <p:cNvPr id="28" name="TextBox 27"/>
          <p:cNvSpPr txBox="1"/>
          <p:nvPr/>
        </p:nvSpPr>
        <p:spPr>
          <a:xfrm>
            <a:off x="8610600" y="6019800"/>
            <a:ext cx="1197764" cy="369332"/>
          </a:xfrm>
          <a:prstGeom prst="rect">
            <a:avLst/>
          </a:prstGeom>
          <a:noFill/>
        </p:spPr>
        <p:txBody>
          <a:bodyPr wrap="none" rtlCol="0">
            <a:spAutoFit/>
          </a:bodyPr>
          <a:lstStyle/>
          <a:p>
            <a:r>
              <a:rPr lang="en-US" dirty="0" smtClean="0">
                <a:solidFill>
                  <a:srgbClr val="FF0000"/>
                </a:solidFill>
                <a:latin typeface="Calibri"/>
                <a:cs typeface="Calibri"/>
              </a:rPr>
              <a:t>Eliminate t</a:t>
            </a:r>
            <a:endParaRPr lang="en-US" dirty="0">
              <a:solidFill>
                <a:srgbClr val="FF0000"/>
              </a:solidFill>
              <a:latin typeface="Calibri"/>
              <a:cs typeface="Calibri"/>
            </a:endParaRPr>
          </a:p>
        </p:txBody>
      </p:sp>
      <p:sp>
        <p:nvSpPr>
          <p:cNvPr id="29" name="TextBox 28"/>
          <p:cNvSpPr txBox="1"/>
          <p:nvPr/>
        </p:nvSpPr>
        <p:spPr>
          <a:xfrm>
            <a:off x="3429000" y="5257800"/>
            <a:ext cx="1197764" cy="369332"/>
          </a:xfrm>
          <a:prstGeom prst="rect">
            <a:avLst/>
          </a:prstGeom>
          <a:noFill/>
        </p:spPr>
        <p:txBody>
          <a:bodyPr wrap="none" rtlCol="0">
            <a:spAutoFit/>
          </a:bodyPr>
          <a:lstStyle/>
          <a:p>
            <a:r>
              <a:rPr lang="en-US" dirty="0" smtClean="0">
                <a:solidFill>
                  <a:srgbClr val="FF0000"/>
                </a:solidFill>
                <a:latin typeface="Calibri"/>
                <a:cs typeface="Calibri"/>
              </a:rPr>
              <a:t>Eliminate r</a:t>
            </a:r>
            <a:endParaRPr lang="en-US" dirty="0">
              <a:solidFill>
                <a:srgbClr val="FF0000"/>
              </a:solidFill>
              <a:latin typeface="Calibri"/>
              <a:cs typeface="Calibri"/>
            </a:endParaRPr>
          </a:p>
        </p:txBody>
      </p:sp>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7400" y="3352800"/>
            <a:ext cx="3098822" cy="572205"/>
          </a:xfrm>
          <a:prstGeom prst="rect">
            <a:avLst/>
          </a:prstGeom>
        </p:spPr>
      </p:pic>
      <p:sp>
        <p:nvSpPr>
          <p:cNvPr id="31" name="TextBox 30"/>
          <p:cNvSpPr txBox="1"/>
          <p:nvPr/>
        </p:nvSpPr>
        <p:spPr>
          <a:xfrm>
            <a:off x="3200400" y="5955268"/>
            <a:ext cx="1197764" cy="369332"/>
          </a:xfrm>
          <a:prstGeom prst="rect">
            <a:avLst/>
          </a:prstGeom>
          <a:noFill/>
        </p:spPr>
        <p:txBody>
          <a:bodyPr wrap="none" rtlCol="0">
            <a:spAutoFit/>
          </a:bodyPr>
          <a:lstStyle/>
          <a:p>
            <a:r>
              <a:rPr lang="en-US" dirty="0" smtClean="0">
                <a:solidFill>
                  <a:srgbClr val="FF0000"/>
                </a:solidFill>
                <a:latin typeface="Calibri"/>
                <a:cs typeface="Calibri"/>
              </a:rPr>
              <a:t>Eliminate t</a:t>
            </a:r>
            <a:endParaRPr lang="en-US" dirty="0">
              <a:solidFill>
                <a:srgbClr val="FF0000"/>
              </a:solidFill>
              <a:latin typeface="Calibri"/>
              <a:cs typeface="Calibri"/>
            </a:endParaRPr>
          </a:p>
        </p:txBody>
      </p:sp>
      <p:sp>
        <p:nvSpPr>
          <p:cNvPr id="12" name="Left Brace 11"/>
          <p:cNvSpPr/>
          <p:nvPr/>
        </p:nvSpPr>
        <p:spPr>
          <a:xfrm>
            <a:off x="4419600" y="3276600"/>
            <a:ext cx="304800" cy="1295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Left Brace 32"/>
          <p:cNvSpPr/>
          <p:nvPr/>
        </p:nvSpPr>
        <p:spPr>
          <a:xfrm>
            <a:off x="4114800" y="3581400"/>
            <a:ext cx="228600" cy="2057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Left Brace 33"/>
          <p:cNvSpPr/>
          <p:nvPr/>
        </p:nvSpPr>
        <p:spPr>
          <a:xfrm>
            <a:off x="3962400" y="3962400"/>
            <a:ext cx="152400" cy="24384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5" name="Left Brace 34"/>
          <p:cNvSpPr/>
          <p:nvPr/>
        </p:nvSpPr>
        <p:spPr>
          <a:xfrm>
            <a:off x="3733800" y="4419600"/>
            <a:ext cx="152400" cy="2895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10058400" y="3200400"/>
            <a:ext cx="228600" cy="1371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7" name="Left Brace 36"/>
          <p:cNvSpPr/>
          <p:nvPr/>
        </p:nvSpPr>
        <p:spPr>
          <a:xfrm>
            <a:off x="9829800" y="3657600"/>
            <a:ext cx="228600" cy="18288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8" name="Left Brace 37"/>
          <p:cNvSpPr/>
          <p:nvPr/>
        </p:nvSpPr>
        <p:spPr>
          <a:xfrm>
            <a:off x="9448800" y="3886200"/>
            <a:ext cx="228600" cy="27432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9" name="Left Brace 38"/>
          <p:cNvSpPr/>
          <p:nvPr/>
        </p:nvSpPr>
        <p:spPr>
          <a:xfrm>
            <a:off x="9220200" y="4267200"/>
            <a:ext cx="228600" cy="3276600"/>
          </a:xfrm>
          <a:prstGeom prst="leftBrace">
            <a:avLst/>
          </a:prstGeom>
          <a:ln w="41275">
            <a:solidFill>
              <a:srgbClr val="FF0000"/>
            </a:solidFill>
          </a:ln>
          <a:effectLst/>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5395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dirty="0" smtClean="0">
                <a:ea typeface="ＭＳ Ｐゴシック" pitchFamily="34" charset="-128"/>
              </a:rPr>
              <a:t>Marginalizing Early! (aka VE)</a:t>
            </a:r>
          </a:p>
        </p:txBody>
      </p:sp>
      <p:sp>
        <p:nvSpPr>
          <p:cNvPr id="27" name="TextBox 26"/>
          <p:cNvSpPr txBox="1">
            <a:spLocks noChangeArrowheads="1"/>
          </p:cNvSpPr>
          <p:nvPr/>
        </p:nvSpPr>
        <p:spPr bwMode="auto">
          <a:xfrm>
            <a:off x="4343400" y="1200090"/>
            <a:ext cx="2057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pitchFamily="34" charset="0"/>
                <a:cs typeface="Calibri" pitchFamily="34" charset="0"/>
              </a:rPr>
              <a:t>Sum out R</a:t>
            </a:r>
          </a:p>
        </p:txBody>
      </p:sp>
      <p:sp>
        <p:nvSpPr>
          <p:cNvPr id="16" name="Oval 15"/>
          <p:cNvSpPr>
            <a:spLocks noChangeArrowheads="1"/>
          </p:cNvSpPr>
          <p:nvPr/>
        </p:nvSpPr>
        <p:spPr bwMode="auto">
          <a:xfrm>
            <a:off x="6215065" y="3048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17" name="Oval 16"/>
          <p:cNvSpPr>
            <a:spLocks noChangeArrowheads="1"/>
          </p:cNvSpPr>
          <p:nvPr/>
        </p:nvSpPr>
        <p:spPr bwMode="auto">
          <a:xfrm>
            <a:off x="6215065" y="4114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18" name="AutoShape 12"/>
          <p:cNvCxnSpPr>
            <a:cxnSpLocks noChangeShapeType="1"/>
            <a:stCxn id="16" idx="4"/>
            <a:endCxn id="17" idx="0"/>
          </p:cNvCxnSpPr>
          <p:nvPr/>
        </p:nvCxnSpPr>
        <p:spPr bwMode="auto">
          <a:xfrm>
            <a:off x="6481765" y="3581400"/>
            <a:ext cx="0" cy="533400"/>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35" name="Picture 34" descr="txp_fig"/>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172200" y="1752600"/>
            <a:ext cx="73025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29" descr="txp_fig"/>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360738" y="1295400"/>
            <a:ext cx="110331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1" name="Table 30"/>
          <p:cNvGraphicFramePr>
            <a:graphicFrameLocks noGrp="1"/>
          </p:cNvGraphicFramePr>
          <p:nvPr>
            <p:extLst/>
          </p:nvPr>
        </p:nvGraphicFramePr>
        <p:xfrm>
          <a:off x="3124200" y="1724025"/>
          <a:ext cx="1600200" cy="1257300"/>
        </p:xfrm>
        <a:graphic>
          <a:graphicData uri="http://schemas.openxmlformats.org/drawingml/2006/table">
            <a:tbl>
              <a:tblPr/>
              <a:tblGrid>
                <a:gridCol w="457200"/>
                <a:gridCol w="457200"/>
                <a:gridCol w="6858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0.81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32" name="Picture 31" descr="txp_fig"/>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367088" y="4991100"/>
            <a:ext cx="10302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4" name="Table 33"/>
          <p:cNvGraphicFramePr>
            <a:graphicFrameLocks noGrp="1"/>
          </p:cNvGraphicFramePr>
          <p:nvPr>
            <p:extLst/>
          </p:nvPr>
        </p:nvGraphicFramePr>
        <p:xfrm>
          <a:off x="3276600" y="54483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5" name="Table 44"/>
          <p:cNvGraphicFramePr>
            <a:graphicFrameLocks noGrp="1"/>
          </p:cNvGraphicFramePr>
          <p:nvPr>
            <p:extLst/>
          </p:nvPr>
        </p:nvGraphicFramePr>
        <p:xfrm>
          <a:off x="5867400" y="2190750"/>
          <a:ext cx="1371600" cy="628650"/>
        </p:xfrm>
        <a:graphic>
          <a:graphicData uri="http://schemas.openxmlformats.org/drawingml/2006/table">
            <a:tbl>
              <a:tblPr/>
              <a:tblGrid>
                <a:gridCol w="609600"/>
                <a:gridCol w="762000"/>
              </a:tblGrid>
              <a:tr h="11430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0.17</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0.83</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46" name="Picture 45" descr="txp_fi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5957888" y="4838700"/>
            <a:ext cx="10302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7" name="Table 46"/>
          <p:cNvGraphicFramePr>
            <a:graphicFrameLocks noGrp="1"/>
          </p:cNvGraphicFramePr>
          <p:nvPr>
            <p:extLst/>
          </p:nvPr>
        </p:nvGraphicFramePr>
        <p:xfrm>
          <a:off x="5867400" y="52959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6953" name="Oval 15"/>
          <p:cNvSpPr>
            <a:spLocks noChangeArrowheads="1"/>
          </p:cNvSpPr>
          <p:nvPr/>
        </p:nvSpPr>
        <p:spPr bwMode="auto">
          <a:xfrm>
            <a:off x="76200" y="4038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pic>
        <p:nvPicPr>
          <p:cNvPr id="36954" name="Picture 49" descr="txp_fi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1081088" y="1524000"/>
            <a:ext cx="73183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955" name="Picture 50" descr="txp_fi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928688" y="2895600"/>
            <a:ext cx="1060450"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956" name="Oval 11"/>
          <p:cNvSpPr>
            <a:spLocks noChangeArrowheads="1"/>
          </p:cNvSpPr>
          <p:nvPr/>
        </p:nvSpPr>
        <p:spPr bwMode="auto">
          <a:xfrm>
            <a:off x="77787" y="2971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pitchFamily="18" charset="0"/>
                <a:cs typeface="Times New Roman" pitchFamily="18" charset="0"/>
              </a:rPr>
              <a:t>R</a:t>
            </a:r>
          </a:p>
        </p:txBody>
      </p:sp>
      <p:cxnSp>
        <p:nvCxnSpPr>
          <p:cNvPr id="36957" name="AutoShape 12"/>
          <p:cNvCxnSpPr>
            <a:cxnSpLocks noChangeShapeType="1"/>
            <a:stCxn id="36956" idx="4"/>
            <a:endCxn id="36953" idx="0"/>
          </p:cNvCxnSpPr>
          <p:nvPr/>
        </p:nvCxnSpPr>
        <p:spPr bwMode="auto">
          <a:xfrm rot="5400000">
            <a:off x="76994" y="3771106"/>
            <a:ext cx="533400" cy="1587"/>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958" name="Oval 25"/>
          <p:cNvSpPr>
            <a:spLocks noChangeArrowheads="1"/>
          </p:cNvSpPr>
          <p:nvPr/>
        </p:nvSpPr>
        <p:spPr bwMode="auto">
          <a:xfrm>
            <a:off x="762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36959" name="AutoShape 12"/>
          <p:cNvCxnSpPr>
            <a:cxnSpLocks noChangeShapeType="1"/>
            <a:stCxn id="36953" idx="4"/>
            <a:endCxn id="36958" idx="0"/>
          </p:cNvCxnSpPr>
          <p:nvPr/>
        </p:nvCxnSpPr>
        <p:spPr bwMode="auto">
          <a:xfrm rot="5400000">
            <a:off x="76200" y="4838700"/>
            <a:ext cx="533400" cy="317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36960" name="Picture 55" descr="txp_fig"/>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28688" y="4838700"/>
            <a:ext cx="103028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57" name="Table 56"/>
          <p:cNvGraphicFramePr>
            <a:graphicFrameLocks noGrp="1"/>
          </p:cNvGraphicFramePr>
          <p:nvPr/>
        </p:nvGraphicFramePr>
        <p:xfrm>
          <a:off x="869950" y="1981200"/>
          <a:ext cx="1219200" cy="628650"/>
        </p:xfrm>
        <a:graphic>
          <a:graphicData uri="http://schemas.openxmlformats.org/drawingml/2006/table">
            <a:tbl>
              <a:tblPr/>
              <a:tblGrid>
                <a:gridCol w="609600"/>
                <a:gridCol w="609600"/>
              </a:tblGrid>
              <a:tr h="11430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8" name="Table 57"/>
          <p:cNvGraphicFramePr>
            <a:graphicFrameLocks noGrp="1"/>
          </p:cNvGraphicFramePr>
          <p:nvPr/>
        </p:nvGraphicFramePr>
        <p:xfrm>
          <a:off x="823913" y="33528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9" name="Table 58"/>
          <p:cNvGraphicFramePr>
            <a:graphicFrameLocks noGrp="1"/>
          </p:cNvGraphicFramePr>
          <p:nvPr/>
        </p:nvGraphicFramePr>
        <p:xfrm>
          <a:off x="838200" y="5295900"/>
          <a:ext cx="1295400" cy="1257300"/>
        </p:xfrm>
        <a:graphic>
          <a:graphicData uri="http://schemas.openxmlformats.org/drawingml/2006/table">
            <a:tbl>
              <a:tblPr/>
              <a:tblGrid>
                <a:gridCol w="431800"/>
                <a:gridCol w="431800"/>
                <a:gridCol w="4318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latin typeface="Calibri"/>
                        </a:rPr>
                        <a:t>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latin typeface="Calibri"/>
                        </a:rPr>
                        <a:t>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0" name="AutoShape 5"/>
          <p:cNvSpPr>
            <a:spLocks noChangeArrowheads="1"/>
          </p:cNvSpPr>
          <p:nvPr/>
        </p:nvSpPr>
        <p:spPr bwMode="auto">
          <a:xfrm>
            <a:off x="2362200" y="160020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61" name="TextBox 60"/>
          <p:cNvSpPr txBox="1">
            <a:spLocks noChangeArrowheads="1"/>
          </p:cNvSpPr>
          <p:nvPr/>
        </p:nvSpPr>
        <p:spPr bwMode="auto">
          <a:xfrm>
            <a:off x="2133600" y="1143000"/>
            <a:ext cx="914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pitchFamily="34" charset="0"/>
                <a:cs typeface="Calibri" pitchFamily="34" charset="0"/>
              </a:rPr>
              <a:t>Join R</a:t>
            </a:r>
          </a:p>
        </p:txBody>
      </p:sp>
      <p:sp>
        <p:nvSpPr>
          <p:cNvPr id="62" name="Oval 61"/>
          <p:cNvSpPr>
            <a:spLocks noChangeArrowheads="1"/>
          </p:cNvSpPr>
          <p:nvPr/>
        </p:nvSpPr>
        <p:spPr bwMode="auto">
          <a:xfrm>
            <a:off x="3276600" y="31242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r>
              <a:rPr lang="en-US" sz="2400">
                <a:sym typeface="Symbol" pitchFamily="18" charset="2"/>
              </a:rPr>
              <a:t> </a:t>
            </a:r>
            <a:r>
              <a:rPr lang="en-US" sz="2400" i="1">
                <a:latin typeface="Times New Roman" pitchFamily="18" charset="0"/>
                <a:cs typeface="Times New Roman" pitchFamily="18" charset="0"/>
                <a:sym typeface="Symbol" pitchFamily="18" charset="2"/>
              </a:rPr>
              <a:t>T</a:t>
            </a:r>
            <a:endParaRPr lang="en-US" sz="2400" baseline="-25000">
              <a:latin typeface="Times New Roman" pitchFamily="18" charset="0"/>
              <a:cs typeface="Times New Roman" pitchFamily="18" charset="0"/>
            </a:endParaRPr>
          </a:p>
        </p:txBody>
      </p:sp>
      <p:sp>
        <p:nvSpPr>
          <p:cNvPr id="63" name="Oval 62"/>
          <p:cNvSpPr>
            <a:spLocks noChangeArrowheads="1"/>
          </p:cNvSpPr>
          <p:nvPr/>
        </p:nvSpPr>
        <p:spPr bwMode="auto">
          <a:xfrm>
            <a:off x="3657600"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cxnSp>
        <p:nvCxnSpPr>
          <p:cNvPr id="64" name="AutoShape 12"/>
          <p:cNvCxnSpPr>
            <a:cxnSpLocks noChangeShapeType="1"/>
            <a:stCxn id="62" idx="4"/>
            <a:endCxn id="63" idx="0"/>
          </p:cNvCxnSpPr>
          <p:nvPr/>
        </p:nvCxnSpPr>
        <p:spPr bwMode="auto">
          <a:xfrm rot="5400000">
            <a:off x="3657601" y="3924300"/>
            <a:ext cx="533400" cy="3175"/>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36" name="Oval 35"/>
          <p:cNvSpPr>
            <a:spLocks noChangeArrowheads="1"/>
          </p:cNvSpPr>
          <p:nvPr/>
        </p:nvSpPr>
        <p:spPr bwMode="auto">
          <a:xfrm>
            <a:off x="8305800" y="3048000"/>
            <a:ext cx="1295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 L</a:t>
            </a:r>
            <a:endParaRPr lang="en-US" sz="2400" baseline="-25000">
              <a:latin typeface="Times New Roman" pitchFamily="18" charset="0"/>
              <a:cs typeface="Times New Roman" pitchFamily="18" charset="0"/>
            </a:endParaRPr>
          </a:p>
        </p:txBody>
      </p:sp>
      <p:pic>
        <p:nvPicPr>
          <p:cNvPr id="37" name="Picture 36" descr="txp_fig"/>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488363" y="3962400"/>
            <a:ext cx="10572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Oval 37"/>
          <p:cNvSpPr>
            <a:spLocks noChangeArrowheads="1"/>
          </p:cNvSpPr>
          <p:nvPr/>
        </p:nvSpPr>
        <p:spPr bwMode="auto">
          <a:xfrm>
            <a:off x="11069637" y="3124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endParaRPr lang="en-US" sz="2400" baseline="-25000">
              <a:latin typeface="Times New Roman" pitchFamily="18" charset="0"/>
              <a:cs typeface="Times New Roman" pitchFamily="18" charset="0"/>
            </a:endParaRPr>
          </a:p>
        </p:txBody>
      </p:sp>
      <p:pic>
        <p:nvPicPr>
          <p:cNvPr id="39" name="Picture 38" descr="txp_fig"/>
          <p:cNvPicPr>
            <a:picLocks noChangeAspect="1"/>
          </p:cNvPicPr>
          <p:nvPr>
            <p:custDataLst>
              <p:tags r:id="rId9"/>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11049000" y="4210050"/>
            <a:ext cx="70167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0" name="Table 39"/>
          <p:cNvGraphicFramePr>
            <a:graphicFrameLocks noGrp="1"/>
          </p:cNvGraphicFramePr>
          <p:nvPr>
            <p:extLst/>
          </p:nvPr>
        </p:nvGraphicFramePr>
        <p:xfrm>
          <a:off x="8229600" y="4381500"/>
          <a:ext cx="1600200" cy="1257300"/>
        </p:xfrm>
        <a:graphic>
          <a:graphicData uri="http://schemas.openxmlformats.org/drawingml/2006/table">
            <a:tbl>
              <a:tblPr/>
              <a:tblGrid>
                <a:gridCol w="431800"/>
                <a:gridCol w="431800"/>
                <a:gridCol w="736600"/>
              </a:tblGrid>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0.051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latin typeface="Calibri"/>
                        </a:rPr>
                        <a:t>0.119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0.083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-t</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0.747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1" name="Table 40"/>
          <p:cNvGraphicFramePr>
            <a:graphicFrameLocks noGrp="1"/>
          </p:cNvGraphicFramePr>
          <p:nvPr>
            <p:extLst/>
          </p:nvPr>
        </p:nvGraphicFramePr>
        <p:xfrm>
          <a:off x="10668000" y="4648200"/>
          <a:ext cx="1371600" cy="628650"/>
        </p:xfrm>
        <a:graphic>
          <a:graphicData uri="http://schemas.openxmlformats.org/drawingml/2006/table">
            <a:tbl>
              <a:tblPr/>
              <a:tblGrid>
                <a:gridCol w="609600"/>
                <a:gridCol w="762000"/>
              </a:tblGrid>
              <a:tr h="11430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0.134</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30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0.866</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4" name="AutoShape 5"/>
          <p:cNvSpPr>
            <a:spLocks noChangeArrowheads="1"/>
          </p:cNvSpPr>
          <p:nvPr/>
        </p:nvSpPr>
        <p:spPr bwMode="auto">
          <a:xfrm>
            <a:off x="5105400" y="160020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49" name="AutoShape 5"/>
          <p:cNvSpPr>
            <a:spLocks noChangeArrowheads="1"/>
          </p:cNvSpPr>
          <p:nvPr/>
        </p:nvSpPr>
        <p:spPr bwMode="auto">
          <a:xfrm>
            <a:off x="7467600" y="160020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50" name="TextBox 49"/>
          <p:cNvSpPr txBox="1">
            <a:spLocks noChangeArrowheads="1"/>
          </p:cNvSpPr>
          <p:nvPr/>
        </p:nvSpPr>
        <p:spPr bwMode="auto">
          <a:xfrm>
            <a:off x="7239000" y="1200090"/>
            <a:ext cx="914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pitchFamily="34" charset="0"/>
                <a:cs typeface="Calibri" pitchFamily="34" charset="0"/>
              </a:rPr>
              <a:t>Join </a:t>
            </a:r>
            <a:r>
              <a:rPr lang="en-US" sz="2000" dirty="0" smtClean="0">
                <a:solidFill>
                  <a:schemeClr val="accent2"/>
                </a:solidFill>
                <a:latin typeface="Calibri" pitchFamily="34" charset="0"/>
                <a:cs typeface="Calibri" pitchFamily="34" charset="0"/>
              </a:rPr>
              <a:t>T</a:t>
            </a:r>
            <a:endParaRPr lang="en-US" sz="2000" dirty="0">
              <a:solidFill>
                <a:schemeClr val="accent2"/>
              </a:solidFill>
              <a:latin typeface="Calibri" pitchFamily="34" charset="0"/>
              <a:cs typeface="Calibri" pitchFamily="34" charset="0"/>
            </a:endParaRPr>
          </a:p>
        </p:txBody>
      </p:sp>
      <p:sp>
        <p:nvSpPr>
          <p:cNvPr id="51" name="AutoShape 5"/>
          <p:cNvSpPr>
            <a:spLocks noChangeArrowheads="1"/>
          </p:cNvSpPr>
          <p:nvPr/>
        </p:nvSpPr>
        <p:spPr bwMode="auto">
          <a:xfrm>
            <a:off x="9829800" y="1543110"/>
            <a:ext cx="5334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p>
        </p:txBody>
      </p:sp>
      <p:sp>
        <p:nvSpPr>
          <p:cNvPr id="52" name="TextBox 51"/>
          <p:cNvSpPr txBox="1">
            <a:spLocks noChangeArrowheads="1"/>
          </p:cNvSpPr>
          <p:nvPr/>
        </p:nvSpPr>
        <p:spPr bwMode="auto">
          <a:xfrm>
            <a:off x="9296400" y="1143000"/>
            <a:ext cx="15240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smtClean="0">
                <a:solidFill>
                  <a:schemeClr val="accent2"/>
                </a:solidFill>
                <a:latin typeface="Calibri" pitchFamily="34" charset="0"/>
                <a:cs typeface="Calibri" pitchFamily="34" charset="0"/>
              </a:rPr>
              <a:t>Sum out T</a:t>
            </a:r>
            <a:endParaRPr lang="en-US" sz="2000" dirty="0">
              <a:solidFill>
                <a:schemeClr val="accent2"/>
              </a:solidFill>
              <a:latin typeface="Calibri" pitchFamily="34" charset="0"/>
              <a:cs typeface="Calibri" pitchFamily="34" charset="0"/>
            </a:endParaRPr>
          </a:p>
        </p:txBody>
      </p:sp>
    </p:spTree>
    <p:extLst>
      <p:ext uri="{BB962C8B-B14F-4D97-AF65-F5344CB8AC3E}">
        <p14:creationId xmlns:p14="http://schemas.microsoft.com/office/powerpoint/2010/main" val="77321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animBg="1"/>
      <p:bldP spid="17" grpId="0" animBg="1"/>
      <p:bldP spid="60" grpId="0" animBg="1"/>
      <p:bldP spid="61" grpId="0"/>
      <p:bldP spid="62" grpId="0" animBg="1"/>
      <p:bldP spid="63" grpId="0" animBg="1"/>
      <p:bldP spid="36" grpId="0" animBg="1"/>
      <p:bldP spid="38" grpId="0" animBg="1"/>
      <p:bldP spid="44" grpId="0" animBg="1"/>
      <p:bldP spid="49" grpId="0" animBg="1"/>
      <p:bldP spid="50" grpId="0"/>
      <p:bldP spid="51" grpId="0" animBg="1"/>
      <p:bldP spid="5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86600" y="1905000"/>
            <a:ext cx="4974417" cy="4344412"/>
          </a:xfrm>
          <a:prstGeom prst="rect">
            <a:avLst/>
          </a:prstGeom>
        </p:spPr>
      </p:pic>
      <p:sp>
        <p:nvSpPr>
          <p:cNvPr id="38920" name="Title 25"/>
          <p:cNvSpPr>
            <a:spLocks noGrp="1"/>
          </p:cNvSpPr>
          <p:nvPr>
            <p:ph type="title"/>
          </p:nvPr>
        </p:nvSpPr>
        <p:spPr/>
        <p:txBody>
          <a:bodyPr/>
          <a:lstStyle/>
          <a:p>
            <a:r>
              <a:rPr lang="en-US" smtClean="0">
                <a:ea typeface="ＭＳ Ｐゴシック" pitchFamily="34" charset="-128"/>
              </a:rPr>
              <a:t>Evidence</a:t>
            </a:r>
          </a:p>
        </p:txBody>
      </p:sp>
      <p:sp>
        <p:nvSpPr>
          <p:cNvPr id="23555" name="Rectangle 3"/>
          <p:cNvSpPr>
            <a:spLocks noGrp="1" noChangeArrowheads="1"/>
          </p:cNvSpPr>
          <p:nvPr>
            <p:ph idx="1"/>
          </p:nvPr>
        </p:nvSpPr>
        <p:spPr>
          <a:xfrm>
            <a:off x="457200" y="1371600"/>
            <a:ext cx="8229600" cy="4525963"/>
          </a:xfrm>
        </p:spPr>
        <p:txBody>
          <a:bodyPr/>
          <a:lstStyle/>
          <a:p>
            <a:r>
              <a:rPr lang="en-US" sz="2400" smtClean="0">
                <a:ea typeface="ＭＳ Ｐゴシック" pitchFamily="34" charset="-128"/>
              </a:rPr>
              <a:t>If evidence, start with factors that select that evidence</a:t>
            </a:r>
          </a:p>
          <a:p>
            <a:pPr lvl="1"/>
            <a:r>
              <a:rPr lang="en-US" sz="2000" smtClean="0">
                <a:ea typeface="ＭＳ Ｐゴシック" pitchFamily="34" charset="-128"/>
              </a:rPr>
              <a:t>No evidence uses these initial factors:</a:t>
            </a:r>
          </a:p>
          <a:p>
            <a:endParaRPr lang="en-US" sz="2400" smtClean="0">
              <a:ea typeface="ＭＳ Ｐゴシック" pitchFamily="34" charset="-128"/>
            </a:endParaRPr>
          </a:p>
          <a:p>
            <a:endParaRPr lang="en-US" sz="2400" smtClean="0">
              <a:ea typeface="ＭＳ Ｐゴシック" pitchFamily="34" charset="-128"/>
            </a:endParaRPr>
          </a:p>
          <a:p>
            <a:endParaRPr lang="en-US" sz="2400" smtClean="0">
              <a:ea typeface="ＭＳ Ｐゴシック" pitchFamily="34" charset="-128"/>
            </a:endParaRPr>
          </a:p>
          <a:p>
            <a:endParaRPr lang="en-US" sz="2400" smtClean="0">
              <a:ea typeface="ＭＳ Ｐゴシック" pitchFamily="34" charset="-128"/>
            </a:endParaRPr>
          </a:p>
          <a:p>
            <a:pPr lvl="1"/>
            <a:r>
              <a:rPr lang="en-US" sz="2000" smtClean="0">
                <a:ea typeface="ＭＳ Ｐゴシック" pitchFamily="34" charset="-128"/>
              </a:rPr>
              <a:t>Computing                        , the initial factors become:</a:t>
            </a:r>
          </a:p>
          <a:p>
            <a:pPr lvl="1"/>
            <a:endParaRPr lang="en-US" sz="2000" smtClean="0">
              <a:ea typeface="ＭＳ Ｐゴシック" pitchFamily="34" charset="-128"/>
            </a:endParaRPr>
          </a:p>
          <a:p>
            <a:pPr lvl="1"/>
            <a:endParaRPr lang="en-US" sz="2000" smtClean="0">
              <a:ea typeface="ＭＳ Ｐゴシック" pitchFamily="34" charset="-128"/>
            </a:endParaRPr>
          </a:p>
          <a:p>
            <a:pPr lvl="2"/>
            <a:endParaRPr lang="en-US" sz="1600" smtClean="0">
              <a:ea typeface="ＭＳ Ｐゴシック" pitchFamily="34" charset="-128"/>
            </a:endParaRPr>
          </a:p>
          <a:p>
            <a:pPr lvl="2"/>
            <a:endParaRPr lang="en-US" sz="1600" smtClean="0">
              <a:ea typeface="ＭＳ Ｐゴシック" pitchFamily="34" charset="-128"/>
            </a:endParaRPr>
          </a:p>
          <a:p>
            <a:pPr lvl="1"/>
            <a:endParaRPr lang="en-US" sz="2000" smtClean="0">
              <a:ea typeface="ＭＳ Ｐゴシック" pitchFamily="34" charset="-128"/>
            </a:endParaRPr>
          </a:p>
          <a:p>
            <a:r>
              <a:rPr lang="en-US" sz="2400" smtClean="0">
                <a:ea typeface="ＭＳ Ｐゴシック" pitchFamily="34" charset="-128"/>
              </a:rPr>
              <a:t>We eliminate all vars other than query + evidence</a:t>
            </a:r>
          </a:p>
        </p:txBody>
      </p:sp>
      <p:pic>
        <p:nvPicPr>
          <p:cNvPr id="30" name="Picture 29" descr="txp_fig"/>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1701800" y="2362200"/>
            <a:ext cx="7524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30" descr="txp_fi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444875" y="2362200"/>
            <a:ext cx="1090613"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1" descr="txp_fig"/>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341938" y="2362200"/>
            <a:ext cx="1058862"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644650" y="4595813"/>
            <a:ext cx="969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descr="txp_fig"/>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2938" y="4594225"/>
            <a:ext cx="1430337"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7" name="Table 36"/>
          <p:cNvGraphicFramePr>
            <a:graphicFrameLocks noGrp="1"/>
          </p:cNvGraphicFramePr>
          <p:nvPr/>
        </p:nvGraphicFramePr>
        <p:xfrm>
          <a:off x="1531938" y="2760663"/>
          <a:ext cx="1219200" cy="446088"/>
        </p:xfrm>
        <a:graphic>
          <a:graphicData uri="http://schemas.openxmlformats.org/drawingml/2006/table">
            <a:tbl>
              <a:tblPr/>
              <a:tblGrid>
                <a:gridCol w="609600"/>
                <a:gridCol w="6096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8" name="Table 37"/>
          <p:cNvGraphicFramePr>
            <a:graphicFrameLocks noGrp="1"/>
          </p:cNvGraphicFramePr>
          <p:nvPr/>
        </p:nvGraphicFramePr>
        <p:xfrm>
          <a:off x="3360738" y="2760663"/>
          <a:ext cx="1295400" cy="892176"/>
        </p:xfrm>
        <a:graphic>
          <a:graphicData uri="http://schemas.openxmlformats.org/drawingml/2006/table">
            <a:tbl>
              <a:tblPr/>
              <a:tblGrid>
                <a:gridCol w="431800"/>
                <a:gridCol w="431800"/>
                <a:gridCol w="4318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0" name="Table 39"/>
          <p:cNvGraphicFramePr>
            <a:graphicFrameLocks noGrp="1"/>
          </p:cNvGraphicFramePr>
          <p:nvPr/>
        </p:nvGraphicFramePr>
        <p:xfrm>
          <a:off x="5334000" y="2760663"/>
          <a:ext cx="1371600" cy="892176"/>
        </p:xfrm>
        <a:graphic>
          <a:graphicData uri="http://schemas.openxmlformats.org/drawingml/2006/table">
            <a:tbl>
              <a:tblPr/>
              <a:tblGrid>
                <a:gridCol w="457200"/>
                <a:gridCol w="457200"/>
                <a:gridCol w="457200"/>
              </a:tblGrid>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9" name="Picture 18" descr="txp_fig"/>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457450" y="3977069"/>
            <a:ext cx="142875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6" name="Table 45"/>
          <p:cNvGraphicFramePr>
            <a:graphicFrameLocks noGrp="1"/>
          </p:cNvGraphicFramePr>
          <p:nvPr/>
        </p:nvGraphicFramePr>
        <p:xfrm>
          <a:off x="1524000" y="4975225"/>
          <a:ext cx="1219200" cy="222760"/>
        </p:xfrm>
        <a:graphic>
          <a:graphicData uri="http://schemas.openxmlformats.org/drawingml/2006/table">
            <a:tbl>
              <a:tblPr/>
              <a:tblGrid>
                <a:gridCol w="609600"/>
                <a:gridCol w="609600"/>
              </a:tblGrid>
              <a:tr h="222250">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4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4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7" name="Table 46"/>
          <p:cNvGraphicFramePr>
            <a:graphicFrameLocks noGrp="1"/>
          </p:cNvGraphicFramePr>
          <p:nvPr/>
        </p:nvGraphicFramePr>
        <p:xfrm>
          <a:off x="3352800" y="4975225"/>
          <a:ext cx="1295400" cy="446088"/>
        </p:xfrm>
        <a:graphic>
          <a:graphicData uri="http://schemas.openxmlformats.org/drawingml/2006/table">
            <a:tbl>
              <a:tblPr/>
              <a:tblGrid>
                <a:gridCol w="431800"/>
                <a:gridCol w="431800"/>
                <a:gridCol w="431800"/>
              </a:tblGrid>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0.8</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+r</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0.2</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22" name="Picture 21" descr="txp_fig"/>
          <p:cNvPicPr>
            <a:picLocks noChangeAspect="1"/>
          </p:cNvPicPr>
          <p:nvPr>
            <p:custDataLst>
              <p:tags r:id="rId7"/>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5341938" y="4576763"/>
            <a:ext cx="1058862"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3" name="Table 22"/>
          <p:cNvGraphicFramePr>
            <a:graphicFrameLocks noGrp="1"/>
          </p:cNvGraphicFramePr>
          <p:nvPr/>
        </p:nvGraphicFramePr>
        <p:xfrm>
          <a:off x="5334000" y="4975225"/>
          <a:ext cx="1371600" cy="892176"/>
        </p:xfrm>
        <a:graphic>
          <a:graphicData uri="http://schemas.openxmlformats.org/drawingml/2006/table">
            <a:tbl>
              <a:tblPr/>
              <a:tblGrid>
                <a:gridCol w="457200"/>
                <a:gridCol w="457200"/>
                <a:gridCol w="457200"/>
              </a:tblGrid>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0.3</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0.7</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0.1</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3044">
                <a:tc>
                  <a:txBody>
                    <a:bodyPr/>
                    <a:lstStyle/>
                    <a:p>
                      <a:pPr algn="ctr" fontAlgn="b"/>
                      <a:r>
                        <a:rPr lang="en-US" sz="1400" b="0" i="0" u="none" strike="noStrike" dirty="0" smtClean="0">
                          <a:solidFill>
                            <a:srgbClr val="000000"/>
                          </a:solidFill>
                          <a:latin typeface="Calibri"/>
                        </a:rPr>
                        <a:t>-t</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-l</a:t>
                      </a:r>
                      <a:endParaRPr lang="en-US" sz="1400" b="0" i="0" u="none" strike="noStrike" dirty="0">
                        <a:solidFill>
                          <a:srgbClr val="000000"/>
                        </a:solidFill>
                        <a:latin typeface="Calibri"/>
                      </a:endParaRP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0.9</a:t>
                      </a:r>
                    </a:p>
                  </a:txBody>
                  <a:tcPr marL="9525" marR="9525" marT="953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39493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5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600" y="1905000"/>
            <a:ext cx="4974417" cy="4344412"/>
          </a:xfrm>
          <a:prstGeom prst="rect">
            <a:avLst/>
          </a:prstGeom>
        </p:spPr>
      </p:pic>
      <p:sp>
        <p:nvSpPr>
          <p:cNvPr id="39940" name="Title 25"/>
          <p:cNvSpPr>
            <a:spLocks noGrp="1"/>
          </p:cNvSpPr>
          <p:nvPr>
            <p:ph type="title"/>
          </p:nvPr>
        </p:nvSpPr>
        <p:spPr/>
        <p:txBody>
          <a:bodyPr/>
          <a:lstStyle/>
          <a:p>
            <a:r>
              <a:rPr lang="en-US" smtClean="0">
                <a:latin typeface="Calibri"/>
                <a:ea typeface="ＭＳ Ｐゴシック" pitchFamily="34" charset="-128"/>
                <a:cs typeface="Calibri"/>
              </a:rPr>
              <a:t>Evidence II</a:t>
            </a:r>
          </a:p>
        </p:txBody>
      </p:sp>
      <p:sp>
        <p:nvSpPr>
          <p:cNvPr id="23555" name="Rectangle 3"/>
          <p:cNvSpPr>
            <a:spLocks noGrp="1" noChangeArrowheads="1"/>
          </p:cNvSpPr>
          <p:nvPr>
            <p:ph idx="1"/>
          </p:nvPr>
        </p:nvSpPr>
        <p:spPr>
          <a:xfrm>
            <a:off x="457200" y="1371600"/>
            <a:ext cx="8229600" cy="4525963"/>
          </a:xfrm>
        </p:spPr>
        <p:txBody>
          <a:bodyPr/>
          <a:lstStyle/>
          <a:p>
            <a:r>
              <a:rPr lang="en-US" sz="2400" dirty="0" smtClean="0">
                <a:latin typeface="Calibri"/>
                <a:ea typeface="ＭＳ Ｐゴシック" pitchFamily="34" charset="-128"/>
                <a:cs typeface="Calibri"/>
              </a:rPr>
              <a:t>Result will be a selected joint of query and evidence</a:t>
            </a:r>
          </a:p>
          <a:p>
            <a:pPr lvl="1"/>
            <a:r>
              <a:rPr lang="en-US" sz="2000" dirty="0" smtClean="0">
                <a:latin typeface="Calibri"/>
                <a:ea typeface="ＭＳ Ｐゴシック" pitchFamily="34" charset="-128"/>
                <a:cs typeface="Calibri"/>
              </a:rPr>
              <a:t>E.g. for P(L | +r), we</a:t>
            </a:r>
            <a:r>
              <a:rPr lang="en-US" sz="2000" dirty="0">
                <a:latin typeface="Calibri"/>
                <a:ea typeface="ＭＳ Ｐゴシック" pitchFamily="34" charset="-128"/>
                <a:cs typeface="Calibri"/>
              </a:rPr>
              <a:t> </a:t>
            </a:r>
            <a:r>
              <a:rPr lang="en-US" sz="2000" dirty="0" smtClean="0">
                <a:latin typeface="Calibri"/>
                <a:ea typeface="ＭＳ Ｐゴシック" pitchFamily="34" charset="-128"/>
                <a:cs typeface="Calibri"/>
              </a:rPr>
              <a:t>would</a:t>
            </a:r>
            <a:r>
              <a:rPr lang="en-US" altLang="ja-JP" sz="2000" dirty="0" smtClean="0">
                <a:latin typeface="Calibri"/>
                <a:ea typeface="ＭＳ Ｐゴシック" pitchFamily="34" charset="-128"/>
                <a:cs typeface="Calibri"/>
              </a:rPr>
              <a:t> end up with:</a:t>
            </a: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endParaRPr lang="en-US" sz="2400" dirty="0" smtClean="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a:p>
            <a:pPr lvl="1"/>
            <a:endParaRPr lang="en-US" sz="20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To get our answer, just normalize this!</a:t>
            </a:r>
          </a:p>
          <a:p>
            <a:pPr lvl="1"/>
            <a:endParaRPr lang="en-US" sz="20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That</a:t>
            </a:r>
            <a:r>
              <a:rPr lang="en-US" sz="2400" dirty="0">
                <a:latin typeface="Calibri"/>
                <a:ea typeface="ＭＳ Ｐゴシック" pitchFamily="34" charset="-128"/>
                <a:cs typeface="Calibri"/>
              </a:rPr>
              <a:t> </a:t>
            </a:r>
            <a:r>
              <a:rPr lang="en-US" altLang="ja-JP" sz="2400" dirty="0" smtClean="0">
                <a:latin typeface="Calibri"/>
                <a:ea typeface="ＭＳ Ｐゴシック" pitchFamily="34" charset="-128"/>
                <a:cs typeface="Calibri"/>
              </a:rPr>
              <a:t>’s it!</a:t>
            </a:r>
            <a:endParaRPr lang="en-US" sz="2400" dirty="0" smtClean="0">
              <a:latin typeface="Calibri"/>
              <a:ea typeface="ＭＳ Ｐゴシック" pitchFamily="34" charset="-128"/>
              <a:cs typeface="Calibri"/>
            </a:endParaRPr>
          </a:p>
        </p:txBody>
      </p:sp>
      <p:pic>
        <p:nvPicPr>
          <p:cNvPr id="23" name="Picture 22"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692275" y="2667000"/>
            <a:ext cx="130492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3" name="Table 42"/>
          <p:cNvGraphicFramePr>
            <a:graphicFrameLocks noGrp="1"/>
          </p:cNvGraphicFramePr>
          <p:nvPr>
            <p:extLst/>
          </p:nvPr>
        </p:nvGraphicFramePr>
        <p:xfrm>
          <a:off x="6019800" y="3124200"/>
          <a:ext cx="1143000" cy="628650"/>
        </p:xfrm>
        <a:graphic>
          <a:graphicData uri="http://schemas.openxmlformats.org/drawingml/2006/table">
            <a:tbl>
              <a:tblPr/>
              <a:tblGrid>
                <a:gridCol w="457200"/>
                <a:gridCol w="685800"/>
              </a:tblGrid>
              <a:tr h="9525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0.26</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0.74</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7" name="Table 46"/>
          <p:cNvGraphicFramePr>
            <a:graphicFrameLocks noGrp="1"/>
          </p:cNvGraphicFramePr>
          <p:nvPr>
            <p:extLst/>
          </p:nvPr>
        </p:nvGraphicFramePr>
        <p:xfrm>
          <a:off x="1676400" y="3124200"/>
          <a:ext cx="1752600" cy="628650"/>
        </p:xfrm>
        <a:graphic>
          <a:graphicData uri="http://schemas.openxmlformats.org/drawingml/2006/table">
            <a:tbl>
              <a:tblPr/>
              <a:tblGrid>
                <a:gridCol w="431800"/>
                <a:gridCol w="431800"/>
                <a:gridCol w="889000"/>
              </a:tblGrid>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0.026</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5250">
                <a:tc>
                  <a:txBody>
                    <a:bodyPr/>
                    <a:lstStyle/>
                    <a:p>
                      <a:pPr algn="ctr" fontAlgn="b"/>
                      <a:r>
                        <a:rPr lang="en-US" sz="2000" b="0" i="0" u="none" strike="noStrike" dirty="0" smtClean="0">
                          <a:solidFill>
                            <a:srgbClr val="000000"/>
                          </a:solidFill>
                          <a:latin typeface="Calibri"/>
                        </a:rPr>
                        <a:t>+r</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-l</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smtClean="0">
                          <a:solidFill>
                            <a:srgbClr val="000000"/>
                          </a:solidFill>
                          <a:latin typeface="Calibri"/>
                        </a:rPr>
                        <a:t>0.074</a:t>
                      </a:r>
                      <a:endParaRPr lang="en-US" sz="20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24" name="Picture 23"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5810250" y="2667000"/>
            <a:ext cx="142875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AutoShape 5"/>
          <p:cNvSpPr>
            <a:spLocks noChangeArrowheads="1"/>
          </p:cNvSpPr>
          <p:nvPr/>
        </p:nvSpPr>
        <p:spPr bwMode="auto">
          <a:xfrm>
            <a:off x="4191000" y="32766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22" name="TextBox 21"/>
          <p:cNvSpPr txBox="1">
            <a:spLocks noChangeArrowheads="1"/>
          </p:cNvSpPr>
          <p:nvPr/>
        </p:nvSpPr>
        <p:spPr bwMode="auto">
          <a:xfrm>
            <a:off x="3581400" y="2667000"/>
            <a:ext cx="2057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000" dirty="0">
                <a:solidFill>
                  <a:schemeClr val="accent2"/>
                </a:solidFill>
                <a:latin typeface="Calibri"/>
                <a:cs typeface="Calibri"/>
              </a:rPr>
              <a:t>Normalize</a:t>
            </a:r>
          </a:p>
        </p:txBody>
      </p:sp>
    </p:spTree>
    <p:extLst>
      <p:ext uri="{BB962C8B-B14F-4D97-AF65-F5344CB8AC3E}">
        <p14:creationId xmlns:p14="http://schemas.microsoft.com/office/powerpoint/2010/main" val="1772591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3555">
                                            <p:txEl>
                                              <p:pRg st="8" end="8"/>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5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US" smtClean="0">
                <a:ea typeface="ＭＳ Ｐゴシック" pitchFamily="34" charset="-128"/>
              </a:rPr>
              <a:t>General Variable Elimination</a:t>
            </a:r>
          </a:p>
        </p:txBody>
      </p:sp>
      <p:sp>
        <p:nvSpPr>
          <p:cNvPr id="40962" name="Rectangle 3"/>
          <p:cNvSpPr>
            <a:spLocks noGrp="1" noChangeArrowheads="1"/>
          </p:cNvSpPr>
          <p:nvPr>
            <p:ph idx="1"/>
          </p:nvPr>
        </p:nvSpPr>
        <p:spPr>
          <a:xfrm>
            <a:off x="685800" y="1828800"/>
            <a:ext cx="5638800" cy="4373565"/>
          </a:xfrm>
        </p:spPr>
        <p:txBody>
          <a:bodyPr/>
          <a:lstStyle/>
          <a:p>
            <a:pPr>
              <a:lnSpc>
                <a:spcPct val="90000"/>
              </a:lnSpc>
            </a:pPr>
            <a:r>
              <a:rPr lang="en-US" sz="2400" dirty="0" smtClean="0">
                <a:ea typeface="ＭＳ Ｐゴシック" pitchFamily="34" charset="-128"/>
              </a:rPr>
              <a:t>Query:</a:t>
            </a:r>
          </a:p>
          <a:p>
            <a:pPr>
              <a:lnSpc>
                <a:spcPct val="90000"/>
              </a:lnSpc>
            </a:pPr>
            <a:endParaRPr lang="en-US" sz="2400" dirty="0" smtClean="0">
              <a:ea typeface="ＭＳ Ｐゴシック" pitchFamily="34" charset="-128"/>
            </a:endParaRPr>
          </a:p>
          <a:p>
            <a:pPr>
              <a:lnSpc>
                <a:spcPct val="90000"/>
              </a:lnSpc>
            </a:pPr>
            <a:r>
              <a:rPr lang="en-US" sz="2400" dirty="0" smtClean="0">
                <a:ea typeface="ＭＳ Ｐゴシック" pitchFamily="34" charset="-128"/>
              </a:rPr>
              <a:t>Start with initial factors:</a:t>
            </a:r>
          </a:p>
          <a:p>
            <a:pPr lvl="1">
              <a:lnSpc>
                <a:spcPct val="90000"/>
              </a:lnSpc>
            </a:pPr>
            <a:r>
              <a:rPr lang="en-US" sz="2000" dirty="0" smtClean="0">
                <a:ea typeface="ＭＳ Ｐゴシック" pitchFamily="34" charset="-128"/>
              </a:rPr>
              <a:t>Local CPTs (but instantiated by evidence)</a:t>
            </a:r>
          </a:p>
          <a:p>
            <a:pPr>
              <a:lnSpc>
                <a:spcPct val="90000"/>
              </a:lnSpc>
            </a:pPr>
            <a:endParaRPr lang="en-US" sz="2400" dirty="0" smtClean="0">
              <a:ea typeface="ＭＳ Ｐゴシック" pitchFamily="34" charset="-128"/>
            </a:endParaRPr>
          </a:p>
          <a:p>
            <a:pPr>
              <a:lnSpc>
                <a:spcPct val="90000"/>
              </a:lnSpc>
            </a:pPr>
            <a:r>
              <a:rPr lang="en-US" sz="2400" dirty="0" smtClean="0">
                <a:ea typeface="ＭＳ Ｐゴシック" pitchFamily="34" charset="-128"/>
              </a:rPr>
              <a:t>While there are still hidden variables (not Q or evidence):</a:t>
            </a:r>
          </a:p>
          <a:p>
            <a:pPr lvl="1">
              <a:lnSpc>
                <a:spcPct val="90000"/>
              </a:lnSpc>
            </a:pPr>
            <a:r>
              <a:rPr lang="en-US" sz="2000" dirty="0" smtClean="0">
                <a:ea typeface="ＭＳ Ｐゴシック" pitchFamily="34" charset="-128"/>
              </a:rPr>
              <a:t>Pick a hidden variable H</a:t>
            </a:r>
          </a:p>
          <a:p>
            <a:pPr lvl="1">
              <a:lnSpc>
                <a:spcPct val="90000"/>
              </a:lnSpc>
            </a:pPr>
            <a:r>
              <a:rPr lang="en-US" sz="2000" dirty="0" smtClean="0">
                <a:ea typeface="ＭＳ Ｐゴシック" pitchFamily="34" charset="-128"/>
              </a:rPr>
              <a:t>Join all factors mentioning H</a:t>
            </a:r>
          </a:p>
          <a:p>
            <a:pPr lvl="1">
              <a:lnSpc>
                <a:spcPct val="90000"/>
              </a:lnSpc>
            </a:pPr>
            <a:r>
              <a:rPr lang="en-US" sz="2000" dirty="0" smtClean="0">
                <a:ea typeface="ＭＳ Ｐゴシック" pitchFamily="34" charset="-128"/>
              </a:rPr>
              <a:t>Eliminate (sum out) H</a:t>
            </a:r>
          </a:p>
          <a:p>
            <a:pPr lvl="1">
              <a:lnSpc>
                <a:spcPct val="90000"/>
              </a:lnSpc>
            </a:pPr>
            <a:endParaRPr lang="en-US" sz="2000" dirty="0" smtClean="0">
              <a:ea typeface="ＭＳ Ｐゴシック" pitchFamily="34" charset="-128"/>
            </a:endParaRPr>
          </a:p>
          <a:p>
            <a:pPr>
              <a:lnSpc>
                <a:spcPct val="90000"/>
              </a:lnSpc>
            </a:pPr>
            <a:r>
              <a:rPr lang="en-US" sz="2400" dirty="0" smtClean="0">
                <a:ea typeface="ＭＳ Ｐゴシック" pitchFamily="34" charset="-128"/>
              </a:rPr>
              <a:t>Join all remaining factors and normalize</a:t>
            </a:r>
          </a:p>
        </p:txBody>
      </p:sp>
      <p:pic>
        <p:nvPicPr>
          <p:cNvPr id="40963" name="Picture 4"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286000" y="1905000"/>
            <a:ext cx="4572000" cy="407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7200" y="3733800"/>
            <a:ext cx="3053791" cy="1546486"/>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05800" y="1981200"/>
            <a:ext cx="2252280" cy="1295399"/>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753600" y="5715000"/>
            <a:ext cx="685800" cy="900113"/>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63919" y="6019800"/>
            <a:ext cx="1307806" cy="411065"/>
          </a:xfrm>
          <a:prstGeom prst="rect">
            <a:avLst/>
          </a:prstGeom>
        </p:spPr>
      </p:pic>
    </p:spTree>
    <p:extLst>
      <p:ext uri="{BB962C8B-B14F-4D97-AF65-F5344CB8AC3E}">
        <p14:creationId xmlns:p14="http://schemas.microsoft.com/office/powerpoint/2010/main" val="204519760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Bayes</a:t>
            </a:r>
            <a:r>
              <a:rPr lang="en-US" altLang="en-US" smtClean="0">
                <a:ea typeface="ＭＳ Ｐゴシック" pitchFamily="34" charset="-128"/>
              </a:rPr>
              <a:t>’</a:t>
            </a:r>
            <a:r>
              <a:rPr lang="en-US" smtClean="0">
                <a:ea typeface="ＭＳ Ｐゴシック" pitchFamily="34" charset="-128"/>
              </a:rPr>
              <a:t> Nets</a:t>
            </a:r>
          </a:p>
        </p:txBody>
      </p:sp>
      <p:sp>
        <p:nvSpPr>
          <p:cNvPr id="17410" name="Content Placeholder 2"/>
          <p:cNvSpPr>
            <a:spLocks noGrp="1"/>
          </p:cNvSpPr>
          <p:nvPr>
            <p:ph idx="1"/>
          </p:nvPr>
        </p:nvSpPr>
        <p:spPr>
          <a:xfrm>
            <a:off x="3352800" y="1447800"/>
            <a:ext cx="5410200" cy="4729164"/>
          </a:xfrm>
        </p:spPr>
        <p:txBody>
          <a:bodyPr/>
          <a:lstStyle/>
          <a:p>
            <a:r>
              <a:rPr lang="en-US" sz="2400" dirty="0" smtClean="0">
                <a:ea typeface="ＭＳ Ｐゴシック" pitchFamily="34" charset="-128"/>
              </a:rPr>
              <a:t>Representation</a:t>
            </a:r>
          </a:p>
          <a:p>
            <a:pPr lvl="6"/>
            <a:endParaRPr lang="en-US" sz="900" dirty="0" smtClean="0">
              <a:ea typeface="ＭＳ Ｐゴシック" pitchFamily="34" charset="-128"/>
            </a:endParaRPr>
          </a:p>
          <a:p>
            <a:pPr lvl="4"/>
            <a:endParaRPr lang="en-US" sz="200" dirty="0" smtClean="0">
              <a:ea typeface="ＭＳ Ｐゴシック" pitchFamily="34" charset="-128"/>
            </a:endParaRPr>
          </a:p>
          <a:p>
            <a:r>
              <a:rPr lang="en-US" sz="2400" dirty="0" smtClean="0">
                <a:ea typeface="ＭＳ Ｐゴシック" pitchFamily="34" charset="-128"/>
              </a:rPr>
              <a:t>Conditional Independences</a:t>
            </a:r>
          </a:p>
          <a:p>
            <a:pPr lvl="8"/>
            <a:endParaRPr lang="en-US" sz="900" dirty="0" smtClean="0">
              <a:ea typeface="ＭＳ Ｐゴシック" pitchFamily="34" charset="-128"/>
            </a:endParaRPr>
          </a:p>
          <a:p>
            <a:pPr lvl="4"/>
            <a:endParaRPr lang="en-US" sz="200" dirty="0" smtClean="0">
              <a:ea typeface="ＭＳ Ｐゴシック" pitchFamily="34" charset="-128"/>
            </a:endParaRPr>
          </a:p>
          <a:p>
            <a:r>
              <a:rPr lang="en-US" sz="2400" dirty="0" smtClean="0">
                <a:ea typeface="ＭＳ Ｐゴシック" pitchFamily="34" charset="-128"/>
              </a:rPr>
              <a:t>Probabilistic Inference</a:t>
            </a:r>
          </a:p>
          <a:p>
            <a:pPr lvl="7"/>
            <a:endParaRPr lang="en-US" sz="900" dirty="0" smtClean="0">
              <a:ea typeface="ＭＳ Ｐゴシック" pitchFamily="34" charset="-128"/>
            </a:endParaRPr>
          </a:p>
          <a:p>
            <a:pPr lvl="1"/>
            <a:r>
              <a:rPr lang="en-US" sz="2000" dirty="0" smtClean="0">
                <a:ea typeface="ＭＳ Ｐゴシック" pitchFamily="34" charset="-128"/>
              </a:rPr>
              <a:t>Enumeration (exact, exponential complexity)</a:t>
            </a:r>
          </a:p>
          <a:p>
            <a:pPr lvl="6"/>
            <a:endParaRPr lang="en-US" sz="900" dirty="0" smtClean="0">
              <a:ea typeface="ＭＳ Ｐゴシック" pitchFamily="34" charset="-128"/>
            </a:endParaRPr>
          </a:p>
          <a:p>
            <a:pPr lvl="1"/>
            <a:r>
              <a:rPr lang="en-US" sz="2000" dirty="0" smtClean="0">
                <a:ea typeface="ＭＳ Ｐゴシック" pitchFamily="34" charset="-128"/>
              </a:rPr>
              <a:t>Variable elimination (exact, worst-case exponential complexity, often better)</a:t>
            </a:r>
          </a:p>
          <a:p>
            <a:pPr lvl="6"/>
            <a:endParaRPr lang="en-US" sz="900" dirty="0" smtClean="0">
              <a:ea typeface="ＭＳ Ｐゴシック" pitchFamily="34" charset="-128"/>
            </a:endParaRPr>
          </a:p>
          <a:p>
            <a:pPr lvl="1"/>
            <a:r>
              <a:rPr lang="en-US" sz="2000" dirty="0" smtClean="0">
                <a:ea typeface="ＭＳ Ｐゴシック" pitchFamily="34" charset="-128"/>
              </a:rPr>
              <a:t>Inference is NP-complete</a:t>
            </a:r>
          </a:p>
          <a:p>
            <a:pPr lvl="5"/>
            <a:endParaRPr lang="en-US" sz="900" dirty="0" smtClean="0">
              <a:ea typeface="ＭＳ Ｐゴシック" pitchFamily="34" charset="-128"/>
            </a:endParaRPr>
          </a:p>
          <a:p>
            <a:pPr lvl="1"/>
            <a:r>
              <a:rPr lang="en-US" sz="2000" dirty="0" smtClean="0">
                <a:ea typeface="ＭＳ Ｐゴシック" pitchFamily="34" charset="-128"/>
              </a:rPr>
              <a:t>Sampling (approximate)</a:t>
            </a:r>
          </a:p>
          <a:p>
            <a:pPr lvl="5"/>
            <a:endParaRPr lang="en-US" sz="1200" dirty="0" smtClean="0">
              <a:ea typeface="ＭＳ Ｐゴシック" pitchFamily="34" charset="-128"/>
            </a:endParaRPr>
          </a:p>
          <a:p>
            <a:pPr lvl="3"/>
            <a:endParaRPr lang="en-US" sz="200" dirty="0" smtClean="0">
              <a:ea typeface="ＭＳ Ｐゴシック" pitchFamily="34" charset="-128"/>
            </a:endParaRPr>
          </a:p>
        </p:txBody>
      </p:sp>
      <p:pic>
        <p:nvPicPr>
          <p:cNvPr id="1741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524000"/>
            <a:ext cx="3487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2133600"/>
            <a:ext cx="3487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3352800"/>
            <a:ext cx="3487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4191000"/>
            <a:ext cx="3487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38412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smtClean="0">
                <a:ea typeface="ＭＳ Ｐゴシック" pitchFamily="34" charset="-128"/>
              </a:rPr>
              <a:t>Example</a:t>
            </a:r>
          </a:p>
        </p:txBody>
      </p:sp>
      <p:pic>
        <p:nvPicPr>
          <p:cNvPr id="41987" name="Picture 4" descr="txp_fig"/>
          <p:cNvPicPr>
            <a:picLocks noChangeAspect="1" noChangeArrowheads="1"/>
          </p:cNvPicPr>
          <p:nvPr>
            <p:custDataLst>
              <p:tags r:id="rId1"/>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990600" y="1600200"/>
            <a:ext cx="3805238"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8" name="Picture 5" descr="txp_fig"/>
          <p:cNvPicPr>
            <a:picLocks noChangeAspect="1" noChangeArrowheads="1"/>
          </p:cNvPicPr>
          <p:nvPr>
            <p:custDataLst>
              <p:tags r:id="rId2"/>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1057275" y="2449513"/>
            <a:ext cx="784225"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9" name="Picture 6" descr="txp_fig"/>
          <p:cNvPicPr>
            <a:picLocks noChangeAspect="1" noChangeArrowheads="1"/>
          </p:cNvPicPr>
          <p:nvPr>
            <p:custDataLst>
              <p:tags r:id="rId3"/>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4184650" y="2449513"/>
            <a:ext cx="1489075"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90" name="Picture 12" descr="txp_fig"/>
          <p:cNvPicPr>
            <a:picLocks noChangeAspect="1" noChangeArrowheads="1"/>
          </p:cNvPicPr>
          <p:nvPr>
            <p:custDataLst>
              <p:tags r:id="rId4"/>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6457950" y="2430463"/>
            <a:ext cx="996950"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91" name="Picture 15" descr="txp_fig"/>
          <p:cNvPicPr>
            <a:picLocks noChangeAspect="1" noChangeArrowheads="1"/>
          </p:cNvPicPr>
          <p:nvPr>
            <p:custDataLst>
              <p:tags r:id="rId5"/>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8147050" y="2430463"/>
            <a:ext cx="1119188"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92" name="Picture 18" descr="txp_fig"/>
          <p:cNvPicPr>
            <a:picLocks noChangeAspect="1" noChangeArrowheads="1"/>
          </p:cNvPicPr>
          <p:nvPr>
            <p:custDataLst>
              <p:tags r:id="rId6"/>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2590800" y="2436813"/>
            <a:ext cx="7683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3" name="Text Box 20"/>
          <p:cNvSpPr txBox="1">
            <a:spLocks noChangeArrowheads="1"/>
          </p:cNvSpPr>
          <p:nvPr/>
        </p:nvSpPr>
        <p:spPr bwMode="auto">
          <a:xfrm>
            <a:off x="762000" y="3276600"/>
            <a:ext cx="2209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t>Choose A</a:t>
            </a:r>
          </a:p>
        </p:txBody>
      </p:sp>
      <p:sp>
        <p:nvSpPr>
          <p:cNvPr id="26635" name="AutoShape 24"/>
          <p:cNvSpPr>
            <a:spLocks noChangeArrowheads="1"/>
          </p:cNvSpPr>
          <p:nvPr/>
        </p:nvSpPr>
        <p:spPr bwMode="auto">
          <a:xfrm>
            <a:off x="3200400" y="4179888"/>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p>
        </p:txBody>
      </p:sp>
      <p:sp>
        <p:nvSpPr>
          <p:cNvPr id="26636" name="AutoShape 26"/>
          <p:cNvSpPr>
            <a:spLocks noChangeArrowheads="1"/>
          </p:cNvSpPr>
          <p:nvPr/>
        </p:nvSpPr>
        <p:spPr bwMode="auto">
          <a:xfrm>
            <a:off x="6705600" y="4179888"/>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p>
        </p:txBody>
      </p:sp>
      <p:sp>
        <p:nvSpPr>
          <p:cNvPr id="28685" name="Rectangle 31"/>
          <p:cNvSpPr>
            <a:spLocks noChangeArrowheads="1"/>
          </p:cNvSpPr>
          <p:nvPr/>
        </p:nvSpPr>
        <p:spPr bwMode="auto">
          <a:xfrm>
            <a:off x="1828800" y="5410200"/>
            <a:ext cx="6096000" cy="7620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1997" name="Rectangle 32"/>
          <p:cNvSpPr>
            <a:spLocks noChangeArrowheads="1"/>
          </p:cNvSpPr>
          <p:nvPr/>
        </p:nvSpPr>
        <p:spPr bwMode="auto">
          <a:xfrm>
            <a:off x="914400" y="2286000"/>
            <a:ext cx="8534400" cy="609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26639" name="Picture 33" descr="txp_fig"/>
          <p:cNvPicPr>
            <a:picLocks noChangeAspect="1" noChangeArrowheads="1"/>
          </p:cNvPicPr>
          <p:nvPr>
            <p:custDataLst>
              <p:tags r:id="rId7"/>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21063" y="4421188"/>
            <a:ext cx="219075" cy="201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40" name="Picture 34" descr="txp_fig"/>
          <p:cNvPicPr>
            <a:picLocks noChangeAspect="1" noChangeArrowheads="1"/>
          </p:cNvPicPr>
          <p:nvPr>
            <p:custDataLst>
              <p:tags r:id="rId8"/>
            </p:custDataLst>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4394200"/>
            <a:ext cx="242888"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89" name="Picture 6" descr="txp_fig"/>
          <p:cNvPicPr>
            <a:picLocks noChangeAspect="1" noChangeArrowheads="1"/>
          </p:cNvPicPr>
          <p:nvPr>
            <p:custDataLst>
              <p:tags r:id="rId9"/>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1295400" y="3886200"/>
            <a:ext cx="1489075"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90" name="Picture 12" descr="txp_fig"/>
          <p:cNvPicPr>
            <a:picLocks noChangeAspect="1" noChangeArrowheads="1"/>
          </p:cNvPicPr>
          <p:nvPr>
            <p:custDataLst>
              <p:tags r:id="rId10"/>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295400" y="4343400"/>
            <a:ext cx="996950"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91" name="Picture 15" descr="txp_fig"/>
          <p:cNvPicPr>
            <a:picLocks noChangeAspect="1" noChangeArrowheads="1"/>
          </p:cNvPicPr>
          <p:nvPr>
            <p:custDataLst>
              <p:tags r:id="rId11"/>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295400" y="4800600"/>
            <a:ext cx="1119188"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92" name="Picture 41" descr="txp_fig"/>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rcRect/>
          <a:stretch>
            <a:fillRect/>
          </a:stretch>
        </p:blipFill>
        <p:spPr bwMode="auto">
          <a:xfrm>
            <a:off x="4205288" y="4343400"/>
            <a:ext cx="2195512"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93" name="Picture 43" descr="txp_fig"/>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7696200" y="4343400"/>
            <a:ext cx="1825625"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94" name="Picture 44" descr="txp_fig"/>
          <p:cNvPicPr>
            <a:picLocks noChangeAspect="1"/>
          </p:cNvPicPr>
          <p:nvPr>
            <p:custDataLst>
              <p:tags r:id="rId14"/>
            </p:custDataLst>
          </p:nvPr>
        </p:nvPicPr>
        <p:blipFill>
          <a:blip r:embed="rId28" cstate="print">
            <a:extLst>
              <a:ext uri="{28A0092B-C50C-407E-A947-70E740481C1C}">
                <a14:useLocalDpi xmlns:a14="http://schemas.microsoft.com/office/drawing/2010/main" val="0"/>
              </a:ext>
            </a:extLst>
          </a:blip>
          <a:srcRect/>
          <a:stretch>
            <a:fillRect/>
          </a:stretch>
        </p:blipFill>
        <p:spPr bwMode="auto">
          <a:xfrm>
            <a:off x="5867400" y="5638800"/>
            <a:ext cx="1825625"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95" name="Picture 5" descr="txp_fig"/>
          <p:cNvPicPr>
            <a:picLocks noChangeAspect="1" noChangeArrowheads="1"/>
          </p:cNvPicPr>
          <p:nvPr>
            <p:custDataLst>
              <p:tags r:id="rId15"/>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2286000" y="5638800"/>
            <a:ext cx="78422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696" name="Picture 18" descr="txp_fig"/>
          <p:cNvPicPr>
            <a:picLocks noChangeAspect="1" noChangeArrowheads="1"/>
          </p:cNvPicPr>
          <p:nvPr>
            <p:custDataLst>
              <p:tags r:id="rId16"/>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4108450" y="5626100"/>
            <a:ext cx="7683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descr="alarm.png"/>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extLst>
      <p:ext uri="{BB962C8B-B14F-4D97-AF65-F5344CB8AC3E}">
        <p14:creationId xmlns:p14="http://schemas.microsoft.com/office/powerpoint/2010/main" val="10128765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63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869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6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4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869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6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6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nimBg="1"/>
      <p:bldP spid="26636" grpId="0" animBg="1"/>
      <p:bldP spid="2868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smtClean="0">
                <a:ea typeface="ＭＳ Ｐゴシック" pitchFamily="34" charset="-128"/>
              </a:rPr>
              <a:t>Example</a:t>
            </a:r>
          </a:p>
        </p:txBody>
      </p:sp>
      <p:sp>
        <p:nvSpPr>
          <p:cNvPr id="43011" name="Rectangle 7"/>
          <p:cNvSpPr>
            <a:spLocks noChangeArrowheads="1"/>
          </p:cNvSpPr>
          <p:nvPr/>
        </p:nvSpPr>
        <p:spPr bwMode="auto">
          <a:xfrm>
            <a:off x="2514600" y="1447800"/>
            <a:ext cx="6096000" cy="609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pitchFamily="34" charset="0"/>
              <a:cs typeface="Calibri" pitchFamily="34" charset="0"/>
            </a:endParaRPr>
          </a:p>
        </p:txBody>
      </p:sp>
      <p:sp>
        <p:nvSpPr>
          <p:cNvPr id="43012" name="Text Box 8"/>
          <p:cNvSpPr txBox="1">
            <a:spLocks noChangeArrowheads="1"/>
          </p:cNvSpPr>
          <p:nvPr/>
        </p:nvSpPr>
        <p:spPr bwMode="auto">
          <a:xfrm>
            <a:off x="1219200" y="2209800"/>
            <a:ext cx="2209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dirty="0">
                <a:latin typeface="Calibri" pitchFamily="34" charset="0"/>
                <a:cs typeface="Calibri" pitchFamily="34" charset="0"/>
              </a:rPr>
              <a:t>Choose E</a:t>
            </a:r>
          </a:p>
        </p:txBody>
      </p:sp>
      <p:sp>
        <p:nvSpPr>
          <p:cNvPr id="43013" name="AutoShape 9"/>
          <p:cNvSpPr>
            <a:spLocks noChangeArrowheads="1"/>
          </p:cNvSpPr>
          <p:nvPr/>
        </p:nvSpPr>
        <p:spPr bwMode="auto">
          <a:xfrm>
            <a:off x="3657600" y="2819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43014" name="AutoShape 10"/>
          <p:cNvSpPr>
            <a:spLocks noChangeArrowheads="1"/>
          </p:cNvSpPr>
          <p:nvPr/>
        </p:nvSpPr>
        <p:spPr bwMode="auto">
          <a:xfrm>
            <a:off x="7086600" y="2819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pic>
        <p:nvPicPr>
          <p:cNvPr id="43015" name="Picture 11" descr="txp_fig"/>
          <p:cNvPicPr>
            <a:picLocks noChangeAspect="1" noChangeArrowheads="1"/>
          </p:cNvPicPr>
          <p:nvPr>
            <p:custDataLst>
              <p:tags r:id="rId1"/>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8263" y="3060700"/>
            <a:ext cx="219075" cy="201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6" name="Picture 12" descr="txp_fig"/>
          <p:cNvPicPr>
            <a:picLocks noChangeAspect="1" noChangeArrowheads="1"/>
          </p:cNvPicPr>
          <p:nvPr>
            <p:custDataLst>
              <p:tags r:id="rId2"/>
            </p:custDataLst>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9000" y="3033713"/>
            <a:ext cx="242888"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06" name="Rectangle 18"/>
          <p:cNvSpPr>
            <a:spLocks noChangeArrowheads="1"/>
          </p:cNvSpPr>
          <p:nvPr/>
        </p:nvSpPr>
        <p:spPr bwMode="auto">
          <a:xfrm>
            <a:off x="2438400" y="4191000"/>
            <a:ext cx="6096000" cy="609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pitchFamily="34" charset="0"/>
              <a:cs typeface="Calibri" pitchFamily="34" charset="0"/>
            </a:endParaRPr>
          </a:p>
        </p:txBody>
      </p:sp>
      <p:sp>
        <p:nvSpPr>
          <p:cNvPr id="27659" name="Text Box 20"/>
          <p:cNvSpPr txBox="1">
            <a:spLocks noChangeArrowheads="1"/>
          </p:cNvSpPr>
          <p:nvPr/>
        </p:nvSpPr>
        <p:spPr bwMode="auto">
          <a:xfrm>
            <a:off x="1219200" y="4876800"/>
            <a:ext cx="2209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a:latin typeface="Calibri" pitchFamily="34" charset="0"/>
                <a:cs typeface="Calibri" pitchFamily="34" charset="0"/>
              </a:rPr>
              <a:t>Finish with B</a:t>
            </a:r>
          </a:p>
        </p:txBody>
      </p:sp>
      <p:sp>
        <p:nvSpPr>
          <p:cNvPr id="29708" name="AutoShape 21"/>
          <p:cNvSpPr>
            <a:spLocks noChangeArrowheads="1"/>
          </p:cNvSpPr>
          <p:nvPr/>
        </p:nvSpPr>
        <p:spPr bwMode="auto">
          <a:xfrm>
            <a:off x="3429000" y="5486400"/>
            <a:ext cx="762000" cy="685800"/>
          </a:xfrm>
          <a:prstGeom prst="rightArrow">
            <a:avLst>
              <a:gd name="adj1" fmla="val 50000"/>
              <a:gd name="adj2" fmla="val 42361"/>
            </a:avLst>
          </a:prstGeom>
          <a:solidFill>
            <a:schemeClr val="accent1"/>
          </a:solidFill>
          <a:ln w="9525">
            <a:solidFill>
              <a:schemeClr val="tx1"/>
            </a:solidFill>
            <a:miter lim="800000"/>
            <a:headEnd/>
            <a:tailEnd/>
          </a:ln>
        </p:spPr>
        <p:txBody>
          <a:bodyPr wrap="none" anchor="ctr"/>
          <a:lstStyle/>
          <a:p>
            <a:endParaRPr lang="en-US">
              <a:latin typeface="Calibri" pitchFamily="34" charset="0"/>
              <a:cs typeface="Calibri" pitchFamily="34" charset="0"/>
            </a:endParaRPr>
          </a:p>
        </p:txBody>
      </p:sp>
      <p:sp>
        <p:nvSpPr>
          <p:cNvPr id="29709" name="AutoShape 22"/>
          <p:cNvSpPr>
            <a:spLocks noChangeArrowheads="1"/>
          </p:cNvSpPr>
          <p:nvPr/>
        </p:nvSpPr>
        <p:spPr bwMode="auto">
          <a:xfrm>
            <a:off x="6553200" y="5486400"/>
            <a:ext cx="1447800" cy="685800"/>
          </a:xfrm>
          <a:prstGeom prst="rightArrow">
            <a:avLst>
              <a:gd name="adj1" fmla="val 50000"/>
              <a:gd name="adj2" fmla="val 80486"/>
            </a:avLst>
          </a:prstGeom>
          <a:solidFill>
            <a:schemeClr val="accent1"/>
          </a:solidFill>
          <a:ln w="9525">
            <a:solidFill>
              <a:schemeClr val="tx1"/>
            </a:solidFill>
            <a:miter lim="800000"/>
            <a:headEnd/>
            <a:tailEnd/>
          </a:ln>
        </p:spPr>
        <p:txBody>
          <a:bodyPr wrap="none" anchor="ctr"/>
          <a:lstStyle/>
          <a:p>
            <a:pPr algn="ctr"/>
            <a:r>
              <a:rPr lang="en-US">
                <a:latin typeface="Calibri" pitchFamily="34" charset="0"/>
                <a:cs typeface="Calibri" pitchFamily="34" charset="0"/>
              </a:rPr>
              <a:t>Normalize</a:t>
            </a:r>
          </a:p>
        </p:txBody>
      </p:sp>
      <p:pic>
        <p:nvPicPr>
          <p:cNvPr id="29710" name="Picture 23" descr="txp_fig"/>
          <p:cNvPicPr>
            <a:picLocks noChangeAspect="1" noChangeArrowheads="1"/>
          </p:cNvPicPr>
          <p:nvPr>
            <p:custDataLst>
              <p:tags r:id="rId3"/>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9663" y="5727700"/>
            <a:ext cx="219075" cy="201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11" name="Picture 27" descr="txp_fig"/>
          <p:cNvPicPr>
            <a:picLocks noChangeAspect="1" noChangeArrowheads="1"/>
          </p:cNvPicPr>
          <p:nvPr>
            <p:custDataLst>
              <p:tags r:id="rId4"/>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8213725" y="5637213"/>
            <a:ext cx="1616075"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23" name="Picture 27" descr="txp_fig"/>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6407150" y="1612900"/>
            <a:ext cx="1825625"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24" name="Picture 5" descr="txp_fig"/>
          <p:cNvPicPr>
            <a:picLocks noChangeAspect="1" noChangeArrowheads="1"/>
          </p:cNvPicPr>
          <p:nvPr>
            <p:custDataLst>
              <p:tags r:id="rId6"/>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2825750" y="1612900"/>
            <a:ext cx="78422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25" name="Picture 18" descr="txp_fig"/>
          <p:cNvPicPr>
            <a:picLocks noChangeAspect="1" noChangeArrowheads="1"/>
          </p:cNvPicPr>
          <p:nvPr>
            <p:custDataLst>
              <p:tags r:id="rId7"/>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4648200" y="1600200"/>
            <a:ext cx="7683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26" name="Picture 30" descr="txp_fig"/>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1295400" y="3352800"/>
            <a:ext cx="1825625"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27" name="Picture 18" descr="txp_fig"/>
          <p:cNvPicPr>
            <a:picLocks noChangeAspect="1" noChangeArrowheads="1"/>
          </p:cNvPicPr>
          <p:nvPr>
            <p:custDataLst>
              <p:tags r:id="rId9"/>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1600200" y="2819400"/>
            <a:ext cx="7683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28" name="Picture 33" descr="txp_fig"/>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rcRect/>
          <a:stretch>
            <a:fillRect/>
          </a:stretch>
        </p:blipFill>
        <p:spPr bwMode="auto">
          <a:xfrm>
            <a:off x="4803775" y="2971800"/>
            <a:ext cx="1825625"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29" name="Picture 35" descr="txp_fig"/>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8201025" y="2971800"/>
            <a:ext cx="1427163"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19" name="Picture 36" descr="txp_fig"/>
          <p:cNvPicPr>
            <a:picLocks noChangeAspect="1"/>
          </p:cNvPicPr>
          <p:nvPr>
            <p:custDataLst>
              <p:tags r:id="rId12"/>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6172200" y="4343400"/>
            <a:ext cx="1427163"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20" name="Picture 5" descr="txp_fig"/>
          <p:cNvPicPr>
            <a:picLocks noChangeAspect="1" noChangeArrowheads="1"/>
          </p:cNvPicPr>
          <p:nvPr>
            <p:custDataLst>
              <p:tags r:id="rId13"/>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3352800" y="4343400"/>
            <a:ext cx="78422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21" name="Picture 38" descr="txp_fig"/>
          <p:cNvPicPr>
            <a:picLocks noChangeAspect="1"/>
          </p:cNvPicPr>
          <p:nvPr>
            <p:custDataLst>
              <p:tags r:id="rId14"/>
            </p:custDataLst>
          </p:nvPr>
        </p:nvPicPr>
        <p:blipFill>
          <a:blip r:embed="rId25" cstate="print">
            <a:extLst>
              <a:ext uri="{28A0092B-C50C-407E-A947-70E740481C1C}">
                <a14:useLocalDpi xmlns:a14="http://schemas.microsoft.com/office/drawing/2010/main" val="0"/>
              </a:ext>
            </a:extLst>
          </a:blip>
          <a:srcRect/>
          <a:stretch>
            <a:fillRect/>
          </a:stretch>
        </p:blipFill>
        <p:spPr bwMode="auto">
          <a:xfrm>
            <a:off x="1371600" y="5943600"/>
            <a:ext cx="1427163"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22" name="Picture 5" descr="txp_fig"/>
          <p:cNvPicPr>
            <a:picLocks noChangeAspect="1" noChangeArrowheads="1"/>
          </p:cNvPicPr>
          <p:nvPr>
            <p:custDataLst>
              <p:tags r:id="rId15"/>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1676400" y="5486400"/>
            <a:ext cx="784225"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23" name="Picture 42" descr="txp_fig"/>
          <p:cNvPicPr>
            <a:picLocks noChangeAspect="1"/>
          </p:cNvPicPr>
          <p:nvPr>
            <p:custDataLst>
              <p:tags r:id="rId16"/>
            </p:custDataLst>
          </p:nvPr>
        </p:nvPicPr>
        <p:blipFill>
          <a:blip r:embed="rId26" cstate="print">
            <a:extLst>
              <a:ext uri="{28A0092B-C50C-407E-A947-70E740481C1C}">
                <a14:useLocalDpi xmlns:a14="http://schemas.microsoft.com/office/drawing/2010/main" val="0"/>
              </a:ext>
            </a:extLst>
          </a:blip>
          <a:srcRect/>
          <a:stretch>
            <a:fillRect/>
          </a:stretch>
        </p:blipFill>
        <p:spPr bwMode="auto">
          <a:xfrm>
            <a:off x="4622800" y="5713413"/>
            <a:ext cx="1473200"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7" descr="alarm.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extLst>
      <p:ext uri="{BB962C8B-B14F-4D97-AF65-F5344CB8AC3E}">
        <p14:creationId xmlns:p14="http://schemas.microsoft.com/office/powerpoint/2010/main" val="3132388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7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7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7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7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72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7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6" grpId="0" animBg="1"/>
      <p:bldP spid="27659" grpId="0"/>
      <p:bldP spid="29708" grpId="0" animBg="1"/>
      <p:bldP spid="29709"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Title 1"/>
          <p:cNvSpPr>
            <a:spLocks noGrp="1"/>
          </p:cNvSpPr>
          <p:nvPr>
            <p:ph type="title"/>
          </p:nvPr>
        </p:nvSpPr>
        <p:spPr>
          <a:xfrm>
            <a:off x="457200" y="76200"/>
            <a:ext cx="8229600" cy="1143000"/>
          </a:xfrm>
        </p:spPr>
        <p:txBody>
          <a:bodyPr/>
          <a:lstStyle/>
          <a:p>
            <a:r>
              <a:rPr lang="en-US" smtClean="0">
                <a:ea typeface="ＭＳ Ｐゴシック" pitchFamily="34" charset="-128"/>
                <a:cs typeface="Calibri" pitchFamily="34" charset="0"/>
              </a:rPr>
              <a:t>Example 2: P(B|a)</a:t>
            </a:r>
          </a:p>
        </p:txBody>
      </p:sp>
      <p:graphicFrame>
        <p:nvGraphicFramePr>
          <p:cNvPr id="5" name="Group 4"/>
          <p:cNvGraphicFramePr>
            <a:graphicFrameLocks noGrp="1"/>
          </p:cNvGraphicFramePr>
          <p:nvPr>
            <p:extLst/>
          </p:nvPr>
        </p:nvGraphicFramePr>
        <p:xfrm>
          <a:off x="3505200" y="4013200"/>
          <a:ext cx="2438400" cy="1112838"/>
        </p:xfrm>
        <a:graphic>
          <a:graphicData uri="http://schemas.openxmlformats.org/drawingml/2006/table">
            <a:tbl>
              <a:tblPr/>
              <a:tblGrid>
                <a:gridCol w="762000"/>
                <a:gridCol w="838200"/>
                <a:gridCol w="8382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3" name="Picture 32"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068763" y="3584575"/>
            <a:ext cx="1058862"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7" name="Group 4"/>
          <p:cNvGraphicFramePr>
            <a:graphicFrameLocks noGrp="1"/>
          </p:cNvGraphicFramePr>
          <p:nvPr>
            <p:extLst/>
          </p:nvPr>
        </p:nvGraphicFramePr>
        <p:xfrm>
          <a:off x="228600" y="4800600"/>
          <a:ext cx="2209800" cy="1854201"/>
        </p:xfrm>
        <a:graphic>
          <a:graphicData uri="http://schemas.openxmlformats.org/drawingml/2006/table">
            <a:tbl>
              <a:tblPr/>
              <a:tblGrid>
                <a:gridCol w="828675"/>
                <a:gridCol w="828675"/>
                <a:gridCol w="55245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a:t>
                      </a:r>
                      <a:endParaRPr kumimoji="0" lang="en-US" sz="1800" b="0" i="0" u="none" strike="noStrike" cap="none" normalizeH="0" baseline="0" dirty="0" smtClean="0">
                        <a:ln>
                          <a:noFill/>
                        </a:ln>
                        <a:solidFill>
                          <a:schemeClr val="accent2"/>
                        </a:solidFill>
                        <a:effectLst/>
                        <a:latin typeface="Calibri" pitchFamily="34" charset="0"/>
                        <a:cs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a:t>
                      </a:r>
                      <a:endParaRPr kumimoji="0" lang="en-US" sz="1800" b="0" i="0" u="none" strike="noStrike" cap="none" normalizeH="0" baseline="0" dirty="0" smtClean="0">
                        <a:ln>
                          <a:noFill/>
                        </a:ln>
                        <a:solidFill>
                          <a:schemeClr val="accent2"/>
                        </a:solidFill>
                        <a:effectLst/>
                        <a:latin typeface="Calibri" pitchFamily="34" charset="0"/>
                        <a:cs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4080" name="Picture 13"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20663" y="4343400"/>
            <a:ext cx="1074737"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9" name="Group 4"/>
          <p:cNvGraphicFramePr>
            <a:graphicFrameLocks noGrp="1"/>
          </p:cNvGraphicFramePr>
          <p:nvPr>
            <p:extLst/>
          </p:nvPr>
        </p:nvGraphicFramePr>
        <p:xfrm>
          <a:off x="304800" y="2819400"/>
          <a:ext cx="1381125" cy="1112838"/>
        </p:xfrm>
        <a:graphic>
          <a:graphicData uri="http://schemas.openxmlformats.org/drawingml/2006/table">
            <a:tbl>
              <a:tblPr/>
              <a:tblGrid>
                <a:gridCol w="762000"/>
                <a:gridCol w="619125"/>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44095" name="Picture 12"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654050" y="2362200"/>
            <a:ext cx="760413"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96" name="Oval 15"/>
          <p:cNvSpPr>
            <a:spLocks noChangeArrowheads="1"/>
          </p:cNvSpPr>
          <p:nvPr/>
        </p:nvSpPr>
        <p:spPr bwMode="auto">
          <a:xfrm>
            <a:off x="2057400" y="3429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a:cs typeface="Times New Roman"/>
              </a:rPr>
              <a:t>a</a:t>
            </a:r>
            <a:endParaRPr lang="en-US" sz="2400" baseline="-25000">
              <a:latin typeface="Times New Roman"/>
              <a:cs typeface="Times New Roman"/>
            </a:endParaRPr>
          </a:p>
        </p:txBody>
      </p:sp>
      <p:sp>
        <p:nvSpPr>
          <p:cNvPr id="44097" name="Oval 11"/>
          <p:cNvSpPr>
            <a:spLocks noChangeArrowheads="1"/>
          </p:cNvSpPr>
          <p:nvPr/>
        </p:nvSpPr>
        <p:spPr bwMode="auto">
          <a:xfrm>
            <a:off x="2058988"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a:cs typeface="Times New Roman"/>
              </a:rPr>
              <a:t>B</a:t>
            </a:r>
          </a:p>
        </p:txBody>
      </p:sp>
      <p:cxnSp>
        <p:nvCxnSpPr>
          <p:cNvPr id="44098" name="AutoShape 12"/>
          <p:cNvCxnSpPr>
            <a:cxnSpLocks noChangeShapeType="1"/>
            <a:stCxn id="44097" idx="4"/>
            <a:endCxn id="44096" idx="0"/>
          </p:cNvCxnSpPr>
          <p:nvPr/>
        </p:nvCxnSpPr>
        <p:spPr bwMode="auto">
          <a:xfrm rot="5400000">
            <a:off x="2058194" y="3161506"/>
            <a:ext cx="533400" cy="1588"/>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sp>
        <p:nvSpPr>
          <p:cNvPr id="22" name="Oval 21"/>
          <p:cNvSpPr>
            <a:spLocks noChangeArrowheads="1"/>
          </p:cNvSpPr>
          <p:nvPr/>
        </p:nvSpPr>
        <p:spPr bwMode="auto">
          <a:xfrm>
            <a:off x="3962400" y="2362200"/>
            <a:ext cx="15240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Times New Roman"/>
                <a:cs typeface="Times New Roman"/>
              </a:rPr>
              <a:t>a, B</a:t>
            </a:r>
            <a:endParaRPr lang="en-US" sz="2400" baseline="-25000" dirty="0">
              <a:latin typeface="Times New Roman"/>
              <a:cs typeface="Times New Roman"/>
            </a:endParaRPr>
          </a:p>
        </p:txBody>
      </p:sp>
      <p:sp>
        <p:nvSpPr>
          <p:cNvPr id="44100" name="TextBox 24"/>
          <p:cNvSpPr txBox="1">
            <a:spLocks noChangeArrowheads="1"/>
          </p:cNvSpPr>
          <p:nvPr/>
        </p:nvSpPr>
        <p:spPr bwMode="auto">
          <a:xfrm>
            <a:off x="152400" y="1524000"/>
            <a:ext cx="28194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Start / Select</a:t>
            </a:r>
          </a:p>
        </p:txBody>
      </p:sp>
      <p:sp>
        <p:nvSpPr>
          <p:cNvPr id="26" name="TextBox 25"/>
          <p:cNvSpPr txBox="1">
            <a:spLocks noChangeArrowheads="1"/>
          </p:cNvSpPr>
          <p:nvPr/>
        </p:nvSpPr>
        <p:spPr bwMode="auto">
          <a:xfrm>
            <a:off x="3810000" y="1533525"/>
            <a:ext cx="17526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Join on B</a:t>
            </a:r>
          </a:p>
        </p:txBody>
      </p:sp>
      <p:sp>
        <p:nvSpPr>
          <p:cNvPr id="27" name="TextBox 26"/>
          <p:cNvSpPr txBox="1">
            <a:spLocks noChangeArrowheads="1"/>
          </p:cNvSpPr>
          <p:nvPr/>
        </p:nvSpPr>
        <p:spPr bwMode="auto">
          <a:xfrm>
            <a:off x="6629400" y="1533525"/>
            <a:ext cx="20574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2800" dirty="0">
                <a:solidFill>
                  <a:schemeClr val="accent2"/>
                </a:solidFill>
                <a:latin typeface="Calibri" pitchFamily="34" charset="0"/>
                <a:cs typeface="Calibri" pitchFamily="34" charset="0"/>
              </a:rPr>
              <a:t>Normalize</a:t>
            </a:r>
          </a:p>
        </p:txBody>
      </p:sp>
      <p:cxnSp>
        <p:nvCxnSpPr>
          <p:cNvPr id="24" name="Straight Connector 23"/>
          <p:cNvCxnSpPr/>
          <p:nvPr/>
        </p:nvCxnSpPr>
        <p:spPr>
          <a:xfrm>
            <a:off x="228600" y="5715000"/>
            <a:ext cx="2209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6477000"/>
            <a:ext cx="2209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34" name="Group 4"/>
          <p:cNvGraphicFramePr>
            <a:graphicFrameLocks noGrp="1"/>
          </p:cNvGraphicFramePr>
          <p:nvPr>
            <p:extLst/>
          </p:nvPr>
        </p:nvGraphicFramePr>
        <p:xfrm>
          <a:off x="6477000" y="4010025"/>
          <a:ext cx="2438400" cy="1112838"/>
        </p:xfrm>
        <a:graphic>
          <a:graphicData uri="http://schemas.openxmlformats.org/drawingml/2006/table">
            <a:tbl>
              <a:tblPr/>
              <a:tblGrid>
                <a:gridCol w="762000"/>
                <a:gridCol w="838200"/>
                <a:gridCol w="838200"/>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8/17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defRPr/>
                      </a:pPr>
                      <a:r>
                        <a:rPr kumimoji="0" lang="en-US" sz="1800" b="0" i="0" u="none" strike="noStrike" cap="none" normalizeH="0" baseline="0" dirty="0" smtClean="0">
                          <a:ln>
                            <a:noFill/>
                          </a:ln>
                          <a:solidFill>
                            <a:schemeClr val="accent2"/>
                          </a:solidFill>
                          <a:effectLst/>
                          <a:latin typeface="Calibri" pitchFamily="34" charset="0"/>
                          <a:cs typeface="Calibri" pitchFamily="34" charset="0"/>
                          <a:sym typeface="Symbol"/>
                        </a:rPr>
                        <a:t></a:t>
                      </a:r>
                      <a:r>
                        <a:rPr kumimoji="0" lang="en-US" sz="1800" b="0" i="0" u="none" strike="noStrike" cap="none" normalizeH="0" baseline="0" dirty="0" smtClean="0">
                          <a:ln>
                            <a:noFill/>
                          </a:ln>
                          <a:solidFill>
                            <a:schemeClr val="accent2"/>
                          </a:solidFill>
                          <a:effectLst/>
                          <a:latin typeface="Calibri" pitchFamily="34" charset="0"/>
                          <a:cs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smtClean="0">
                          <a:ln>
                            <a:noFill/>
                          </a:ln>
                          <a:solidFill>
                            <a:schemeClr val="accent2"/>
                          </a:solidFill>
                          <a:effectLst/>
                          <a:latin typeface="Calibri" pitchFamily="34" charset="0"/>
                          <a:cs typeface="Calibri" pitchFamily="34" charset="0"/>
                        </a:rPr>
                        <a:t>9/17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36" name="Picture 35" descr="txp_fi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69138" y="3581400"/>
            <a:ext cx="1001712" cy="31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2" name="Picture 2" descr="\\.host\Shared Folders\Shared with PC\p_a_given_B.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4343400"/>
            <a:ext cx="9144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5" name="Straight Arrow Connector 24"/>
          <p:cNvCxnSpPr>
            <a:endCxn id="40962" idx="1"/>
          </p:cNvCxnSpPr>
          <p:nvPr/>
        </p:nvCxnSpPr>
        <p:spPr>
          <a:xfrm>
            <a:off x="1295400" y="4500563"/>
            <a:ext cx="304800" cy="79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298357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smtClean="0">
                <a:ea typeface="ＭＳ Ｐゴシック" pitchFamily="34" charset="-128"/>
              </a:rPr>
              <a:t>Same Example in Equations</a:t>
            </a:r>
          </a:p>
        </p:txBody>
      </p:sp>
      <p:sp>
        <p:nvSpPr>
          <p:cNvPr id="3" name="Content Placeholder 2"/>
          <p:cNvSpPr>
            <a:spLocks noGrp="1"/>
          </p:cNvSpPr>
          <p:nvPr>
            <p:ph idx="1"/>
          </p:nvPr>
        </p:nvSpPr>
        <p:spPr>
          <a:xfrm>
            <a:off x="6629400" y="3124200"/>
            <a:ext cx="5867400" cy="3219450"/>
          </a:xfrm>
        </p:spPr>
        <p:txBody>
          <a:bodyPr/>
          <a:lstStyle/>
          <a:p>
            <a:pPr marL="0" indent="0">
              <a:buFont typeface="Wingdings" pitchFamily="2" charset="2"/>
              <a:buNone/>
            </a:pPr>
            <a:endParaRPr lang="en-US" sz="105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marginal can be obtained from joint by summing out</a:t>
            </a: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use Bayes</a:t>
            </a:r>
            <a:r>
              <a:rPr lang="en-US" altLang="en-US" sz="2000" dirty="0" smtClean="0">
                <a:ea typeface="ＭＳ Ｐゴシック" pitchFamily="34" charset="-128"/>
              </a:rPr>
              <a:t>’</a:t>
            </a:r>
            <a:r>
              <a:rPr lang="en-US" sz="2000" dirty="0" smtClean="0">
                <a:ea typeface="ＭＳ Ｐゴシック" pitchFamily="34" charset="-128"/>
              </a:rPr>
              <a:t> net joint distribution expression</a:t>
            </a: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use x*(</a:t>
            </a:r>
            <a:r>
              <a:rPr lang="en-US" sz="2000" dirty="0" err="1" smtClean="0">
                <a:ea typeface="ＭＳ Ｐゴシック" pitchFamily="34" charset="-128"/>
              </a:rPr>
              <a:t>y+z</a:t>
            </a:r>
            <a:r>
              <a:rPr lang="en-US" sz="2000" dirty="0" smtClean="0">
                <a:ea typeface="ＭＳ Ｐゴシック" pitchFamily="34" charset="-128"/>
              </a:rPr>
              <a:t>) = </a:t>
            </a:r>
            <a:r>
              <a:rPr lang="en-US" sz="2000" dirty="0" err="1" smtClean="0">
                <a:ea typeface="ＭＳ Ｐゴシック" pitchFamily="34" charset="-128"/>
              </a:rPr>
              <a:t>xy</a:t>
            </a:r>
            <a:r>
              <a:rPr lang="en-US" sz="2000" dirty="0" smtClean="0">
                <a:ea typeface="ＭＳ Ｐゴシック" pitchFamily="34" charset="-128"/>
              </a:rPr>
              <a:t> + </a:t>
            </a:r>
            <a:r>
              <a:rPr lang="en-US" sz="2000" dirty="0" err="1" smtClean="0">
                <a:ea typeface="ＭＳ Ｐゴシック" pitchFamily="34" charset="-128"/>
              </a:rPr>
              <a:t>xz</a:t>
            </a:r>
            <a:endParaRPr lang="en-US" sz="2000" dirty="0" smtClean="0">
              <a:ea typeface="ＭＳ Ｐゴシック" pitchFamily="34" charset="-128"/>
            </a:endParaRP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joining on a, and then summing out gives f</a:t>
            </a:r>
            <a:r>
              <a:rPr lang="en-US" sz="2000" baseline="-25000" dirty="0" smtClean="0">
                <a:ea typeface="ＭＳ Ｐゴシック" pitchFamily="34" charset="-128"/>
              </a:rPr>
              <a:t>1</a:t>
            </a: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a:ea typeface="ＭＳ Ｐゴシック" pitchFamily="34" charset="-128"/>
              </a:rPr>
              <a:t>u</a:t>
            </a:r>
            <a:r>
              <a:rPr lang="en-US" sz="2000" dirty="0" smtClean="0">
                <a:ea typeface="ＭＳ Ｐゴシック" pitchFamily="34" charset="-128"/>
              </a:rPr>
              <a:t>se x*(</a:t>
            </a:r>
            <a:r>
              <a:rPr lang="en-US" sz="2000" dirty="0" err="1" smtClean="0">
                <a:ea typeface="ＭＳ Ｐゴシック" pitchFamily="34" charset="-128"/>
              </a:rPr>
              <a:t>y+z</a:t>
            </a:r>
            <a:r>
              <a:rPr lang="en-US" sz="2000" dirty="0" smtClean="0">
                <a:ea typeface="ＭＳ Ｐゴシック" pitchFamily="34" charset="-128"/>
              </a:rPr>
              <a:t>)  = </a:t>
            </a:r>
            <a:r>
              <a:rPr lang="en-US" sz="2000" dirty="0" err="1" smtClean="0">
                <a:ea typeface="ＭＳ Ｐゴシック" pitchFamily="34" charset="-128"/>
              </a:rPr>
              <a:t>xy</a:t>
            </a:r>
            <a:r>
              <a:rPr lang="en-US" sz="2000" dirty="0" smtClean="0">
                <a:ea typeface="ＭＳ Ｐゴシック" pitchFamily="34" charset="-128"/>
              </a:rPr>
              <a:t> + </a:t>
            </a:r>
            <a:r>
              <a:rPr lang="en-US" sz="2000" dirty="0" err="1" smtClean="0">
                <a:ea typeface="ＭＳ Ｐゴシック" pitchFamily="34" charset="-128"/>
              </a:rPr>
              <a:t>xz</a:t>
            </a:r>
            <a:endParaRPr lang="en-US" sz="2000" dirty="0" smtClean="0">
              <a:ea typeface="ＭＳ Ｐゴシック" pitchFamily="34" charset="-128"/>
            </a:endParaRPr>
          </a:p>
          <a:p>
            <a:pPr marL="0" indent="0">
              <a:buFont typeface="Wingdings" pitchFamily="2" charset="2"/>
              <a:buNone/>
            </a:pPr>
            <a:endParaRPr lang="en-US" sz="800" dirty="0" smtClean="0">
              <a:ea typeface="ＭＳ Ｐゴシック" pitchFamily="34" charset="-128"/>
            </a:endParaRPr>
          </a:p>
          <a:p>
            <a:pPr marL="0" indent="0">
              <a:buFont typeface="Wingdings" pitchFamily="2" charset="2"/>
              <a:buNone/>
            </a:pPr>
            <a:r>
              <a:rPr lang="en-US" sz="2000" dirty="0" smtClean="0">
                <a:ea typeface="ＭＳ Ｐゴシック" pitchFamily="34" charset="-128"/>
              </a:rPr>
              <a:t>joining on e, and then summing out gives f</a:t>
            </a:r>
            <a:r>
              <a:rPr lang="en-US" sz="2000" baseline="-25000" dirty="0" smtClean="0">
                <a:ea typeface="ＭＳ Ｐゴシック" pitchFamily="34" charset="-128"/>
              </a:rPr>
              <a:t>2</a:t>
            </a:r>
          </a:p>
        </p:txBody>
      </p:sp>
      <p:pic>
        <p:nvPicPr>
          <p:cNvPr id="45061" name="Picture 4" descr="txp_fig"/>
          <p:cNvPicPr>
            <a:picLocks noChangeAspect="1" noChangeArrowheads="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533400" y="1600200"/>
            <a:ext cx="3805238"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2" name="Picture 5" descr="txp_fig"/>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23875" y="2449513"/>
            <a:ext cx="784225"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3" name="Picture 6" descr="txp_fig"/>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3651250" y="2449513"/>
            <a:ext cx="1489075"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4" name="Picture 12" descr="txp_fig"/>
          <p:cNvPicPr>
            <a:picLocks noChangeAspect="1" noChangeArrowheads="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924550" y="2430463"/>
            <a:ext cx="996950"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5" name="Picture 15" descr="txp_fig"/>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613650" y="2430463"/>
            <a:ext cx="1119188" cy="32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6" name="Picture 18" descr="txp_fig"/>
          <p:cNvPicPr>
            <a:picLocks noChangeAspect="1" noChangeArrowheads="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2057400" y="2436813"/>
            <a:ext cx="7683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067" name="Rectangle 32"/>
          <p:cNvSpPr>
            <a:spLocks noChangeArrowheads="1"/>
          </p:cNvSpPr>
          <p:nvPr/>
        </p:nvSpPr>
        <p:spPr bwMode="auto">
          <a:xfrm>
            <a:off x="381000" y="2286000"/>
            <a:ext cx="8534400" cy="609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pic>
        <p:nvPicPr>
          <p:cNvPr id="23" name="Picture 22" descr="txp_fig.png"/>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bwMode="auto">
          <a:xfrm>
            <a:off x="380999" y="3110821"/>
            <a:ext cx="5791201" cy="3061379"/>
          </a:xfrm>
          <a:prstGeom prst="rect">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45069" name="Content Placeholder 2"/>
          <p:cNvSpPr txBox="1">
            <a:spLocks/>
          </p:cNvSpPr>
          <p:nvPr/>
        </p:nvSpPr>
        <p:spPr bwMode="auto">
          <a:xfrm>
            <a:off x="0" y="6477000"/>
            <a:ext cx="121158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20000"/>
              </a:spcBef>
              <a:buClr>
                <a:schemeClr val="accent2"/>
              </a:buClr>
              <a:buFont typeface="Wingdings" pitchFamily="2" charset="2"/>
              <a:buNone/>
            </a:pPr>
            <a:r>
              <a:rPr lang="en-US" sz="1600" b="1" dirty="0">
                <a:solidFill>
                  <a:srgbClr val="FF0000"/>
                </a:solidFill>
                <a:latin typeface="Calibri" pitchFamily="34" charset="0"/>
                <a:cs typeface="Calibri" pitchFamily="34" charset="0"/>
              </a:rPr>
              <a:t>All we are doing is exploiting </a:t>
            </a:r>
            <a:r>
              <a:rPr lang="en-US" sz="1600" b="1" dirty="0" err="1" smtClean="0">
                <a:solidFill>
                  <a:srgbClr val="FF0000"/>
                </a:solidFill>
                <a:latin typeface="Calibri" pitchFamily="34" charset="0"/>
                <a:cs typeface="Calibri" pitchFamily="34" charset="0"/>
              </a:rPr>
              <a:t>uwy</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uwz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uxy</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uxz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vwy</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vwz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vxy</a:t>
            </a:r>
            <a:r>
              <a:rPr lang="en-US" sz="1600" b="1" dirty="0" smtClean="0">
                <a:solidFill>
                  <a:srgbClr val="FF0000"/>
                </a:solidFill>
                <a:latin typeface="Calibri" pitchFamily="34" charset="0"/>
                <a:cs typeface="Calibri" pitchFamily="34" charset="0"/>
              </a:rPr>
              <a:t> +</a:t>
            </a:r>
            <a:r>
              <a:rPr lang="en-US" sz="1600" b="1" dirty="0" err="1" smtClean="0">
                <a:solidFill>
                  <a:srgbClr val="FF0000"/>
                </a:solidFill>
                <a:latin typeface="Calibri" pitchFamily="34" charset="0"/>
                <a:cs typeface="Calibri" pitchFamily="34" charset="0"/>
              </a:rPr>
              <a:t>vxz</a:t>
            </a:r>
            <a:r>
              <a:rPr lang="en-US" sz="1600" b="1" dirty="0" smtClean="0">
                <a:solidFill>
                  <a:srgbClr val="FF0000"/>
                </a:solidFill>
                <a:latin typeface="Calibri" pitchFamily="34" charset="0"/>
                <a:cs typeface="Calibri" pitchFamily="34" charset="0"/>
              </a:rPr>
              <a:t> = (</a:t>
            </a:r>
            <a:r>
              <a:rPr lang="en-US" sz="1600" b="1" dirty="0" err="1" smtClean="0">
                <a:solidFill>
                  <a:srgbClr val="FF0000"/>
                </a:solidFill>
                <a:latin typeface="Calibri" pitchFamily="34" charset="0"/>
                <a:cs typeface="Calibri" pitchFamily="34" charset="0"/>
              </a:rPr>
              <a:t>u+v</a:t>
            </a:r>
            <a:r>
              <a:rPr lang="en-US" sz="1600" b="1" dirty="0" smtClean="0">
                <a:solidFill>
                  <a:srgbClr val="FF0000"/>
                </a:solidFill>
                <a:latin typeface="Calibri" pitchFamily="34" charset="0"/>
                <a:cs typeface="Calibri" pitchFamily="34" charset="0"/>
              </a:rPr>
              <a:t>)(</a:t>
            </a:r>
            <a:r>
              <a:rPr lang="en-US" sz="1600" b="1" dirty="0" err="1" smtClean="0">
                <a:solidFill>
                  <a:srgbClr val="FF0000"/>
                </a:solidFill>
                <a:latin typeface="Calibri" pitchFamily="34" charset="0"/>
                <a:cs typeface="Calibri" pitchFamily="34" charset="0"/>
              </a:rPr>
              <a:t>w+x</a:t>
            </a:r>
            <a:r>
              <a:rPr lang="en-US" sz="1600" b="1" dirty="0" smtClean="0">
                <a:solidFill>
                  <a:srgbClr val="FF0000"/>
                </a:solidFill>
                <a:latin typeface="Calibri" pitchFamily="34" charset="0"/>
                <a:cs typeface="Calibri" pitchFamily="34" charset="0"/>
              </a:rPr>
              <a:t>)(</a:t>
            </a:r>
            <a:r>
              <a:rPr lang="en-US" sz="1600" b="1" dirty="0" err="1" smtClean="0">
                <a:solidFill>
                  <a:srgbClr val="FF0000"/>
                </a:solidFill>
                <a:latin typeface="Calibri" pitchFamily="34" charset="0"/>
                <a:cs typeface="Calibri" pitchFamily="34" charset="0"/>
              </a:rPr>
              <a:t>y+z</a:t>
            </a:r>
            <a:r>
              <a:rPr lang="en-US" sz="1600" b="1" dirty="0" smtClean="0">
                <a:solidFill>
                  <a:srgbClr val="FF0000"/>
                </a:solidFill>
                <a:latin typeface="Calibri" pitchFamily="34" charset="0"/>
                <a:cs typeface="Calibri" pitchFamily="34" charset="0"/>
              </a:rPr>
              <a:t>) </a:t>
            </a:r>
            <a:r>
              <a:rPr lang="en-US" sz="1600" b="1" dirty="0">
                <a:solidFill>
                  <a:srgbClr val="FF0000"/>
                </a:solidFill>
                <a:latin typeface="Calibri" pitchFamily="34" charset="0"/>
                <a:cs typeface="Calibri" pitchFamily="34" charset="0"/>
              </a:rPr>
              <a:t>to improve computational efficiency!</a:t>
            </a:r>
          </a:p>
        </p:txBody>
      </p:sp>
      <p:pic>
        <p:nvPicPr>
          <p:cNvPr id="24" name="Picture 23" descr="alarm.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62486" y="1295400"/>
            <a:ext cx="1816908" cy="1905000"/>
          </a:xfrm>
          <a:prstGeom prst="rect">
            <a:avLst/>
          </a:prstGeom>
        </p:spPr>
      </p:pic>
    </p:spTree>
    <p:extLst>
      <p:ext uri="{BB962C8B-B14F-4D97-AF65-F5344CB8AC3E}">
        <p14:creationId xmlns:p14="http://schemas.microsoft.com/office/powerpoint/2010/main" val="1898638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Common </a:t>
            </a:r>
            <a:r>
              <a:rPr lang="en-US" dirty="0" smtClean="0">
                <a:latin typeface="Calibri"/>
                <a:ea typeface="ＭＳ Ｐゴシック" pitchFamily="34" charset="-128"/>
                <a:cs typeface="Calibri"/>
              </a:rPr>
              <a:t>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independent of Z ?  </a:t>
            </a:r>
            <a:r>
              <a:rPr lang="en-US" sz="2400" i="1" dirty="0" smtClean="0">
                <a:solidFill>
                  <a:srgbClr val="FF0000"/>
                </a:solidFill>
                <a:latin typeface="Calibri"/>
                <a:ea typeface="ＭＳ Ｐゴシック" pitchFamily="34" charset="-128"/>
                <a:cs typeface="Calibri"/>
              </a:rPr>
              <a:t> No!</a:t>
            </a:r>
          </a:p>
          <a:p>
            <a:pPr lvl="4">
              <a:lnSpc>
                <a:spcPct val="80000"/>
              </a:lnSpc>
            </a:pPr>
            <a:endParaRPr lang="en-US" dirty="0" smtClean="0">
              <a:latin typeface="Calibri"/>
              <a:cs typeface="Calibri"/>
            </a:endParaRPr>
          </a:p>
          <a:p>
            <a:pPr lvl="1">
              <a:lnSpc>
                <a:spcPct val="80000"/>
              </a:lnSpc>
            </a:pPr>
            <a:r>
              <a:rPr lang="en-US" sz="2000" dirty="0" smtClean="0">
                <a:latin typeface="Calibri"/>
                <a:cs typeface="Calibri"/>
              </a:rPr>
              <a:t>One example set of CPTs for which X is not independent of Z is sufficient to show this independence is not guaranteed.</a:t>
            </a:r>
          </a:p>
          <a:p>
            <a:pPr lvl="2">
              <a:lnSpc>
                <a:spcPct val="80000"/>
              </a:lnSpc>
            </a:pPr>
            <a:endParaRPr lang="en-US" sz="2000" dirty="0" smtClean="0">
              <a:latin typeface="Calibri"/>
              <a:cs typeface="Calibri"/>
            </a:endParaRPr>
          </a:p>
          <a:p>
            <a:pPr lvl="1">
              <a:lnSpc>
                <a:spcPct val="80000"/>
              </a:lnSpc>
            </a:pPr>
            <a:r>
              <a:rPr lang="en-US" sz="2000" dirty="0" smtClean="0">
                <a:latin typeface="Calibri"/>
                <a:cs typeface="Calibri"/>
              </a:rPr>
              <a:t>Example:</a:t>
            </a:r>
          </a:p>
          <a:p>
            <a:pPr lvl="6">
              <a:lnSpc>
                <a:spcPct val="80000"/>
              </a:lnSpc>
            </a:pPr>
            <a:endParaRPr lang="en-US" sz="1200" dirty="0" smtClean="0">
              <a:latin typeface="Calibri"/>
              <a:cs typeface="Calibri"/>
            </a:endParaRPr>
          </a:p>
          <a:p>
            <a:pPr lvl="2">
              <a:lnSpc>
                <a:spcPct val="80000"/>
              </a:lnSpc>
            </a:pPr>
            <a:r>
              <a:rPr lang="en-US" sz="2000" dirty="0" smtClean="0">
                <a:latin typeface="Calibri"/>
                <a:cs typeface="Calibri"/>
              </a:rPr>
              <a:t>Project due causes both forums busy </a:t>
            </a:r>
          </a:p>
          <a:p>
            <a:pPr marL="914353" lvl="2" indent="0">
              <a:lnSpc>
                <a:spcPct val="80000"/>
              </a:lnSpc>
              <a:buNone/>
            </a:pPr>
            <a:r>
              <a:rPr lang="en-US" sz="2000" dirty="0">
                <a:latin typeface="Calibri"/>
                <a:cs typeface="Calibri"/>
              </a:rPr>
              <a:t>	</a:t>
            </a:r>
            <a:r>
              <a:rPr lang="en-US" sz="2000" dirty="0" smtClean="0">
                <a:latin typeface="Calibri"/>
                <a:cs typeface="Calibri"/>
              </a:rPr>
              <a:t>    and office hours to be full </a:t>
            </a:r>
          </a:p>
          <a:p>
            <a:pPr lvl="2">
              <a:lnSpc>
                <a:spcPct val="80000"/>
              </a:lnSpc>
            </a:pPr>
            <a:endParaRPr lang="en-US" sz="2000" dirty="0">
              <a:latin typeface="Calibri"/>
              <a:cs typeface="Calibri"/>
            </a:endParaRPr>
          </a:p>
          <a:p>
            <a:pPr lvl="2">
              <a:lnSpc>
                <a:spcPct val="80000"/>
              </a:lnSpc>
            </a:pPr>
            <a:r>
              <a:rPr lang="en-US" sz="2000" dirty="0" smtClean="0">
                <a:latin typeface="Calibri"/>
                <a:cs typeface="Calibri"/>
              </a:rPr>
              <a:t>In numbers:</a:t>
            </a:r>
            <a:endParaRPr lang="en-US" sz="2000" dirty="0">
              <a:latin typeface="Calibri"/>
              <a:cs typeface="Calibri"/>
            </a:endParaRPr>
          </a:p>
          <a:p>
            <a:pPr marL="914353" lvl="2" indent="0">
              <a:lnSpc>
                <a:spcPct val="80000"/>
              </a:lnSpc>
              <a:buNone/>
            </a:pPr>
            <a:r>
              <a:rPr lang="en-US" sz="2000" dirty="0" smtClean="0">
                <a:latin typeface="Calibri"/>
                <a:cs typeface="Calibri"/>
              </a:rPr>
              <a:t>	</a:t>
            </a:r>
          </a:p>
          <a:p>
            <a:pPr marL="914353" lvl="2" indent="0">
              <a:lnSpc>
                <a:spcPct val="80000"/>
              </a:lnSpc>
              <a:buNone/>
            </a:pPr>
            <a:r>
              <a:rPr lang="en-US" sz="2000" dirty="0">
                <a:latin typeface="Calibri"/>
                <a:cs typeface="Calibri"/>
              </a:rPr>
              <a:t> </a:t>
            </a:r>
            <a:r>
              <a:rPr lang="en-US" sz="2000" dirty="0" smtClean="0">
                <a:latin typeface="Calibri"/>
                <a:cs typeface="Calibri"/>
              </a:rPr>
              <a:t>        P( +x | +y ) = 1, P( -x | -y ) = 1,</a:t>
            </a:r>
          </a:p>
          <a:p>
            <a:pPr lvl="2">
              <a:lnSpc>
                <a:spcPct val="80000"/>
              </a:lnSpc>
              <a:buFont typeface="Wingdings" pitchFamily="2" charset="2"/>
              <a:buNone/>
            </a:pPr>
            <a:r>
              <a:rPr lang="en-US" sz="2000" dirty="0" smtClean="0">
                <a:latin typeface="Calibri"/>
                <a:cs typeface="Calibri"/>
              </a:rPr>
              <a:t>	     P( +z | +y ) = 1, P( -z | -y ) = 1</a:t>
            </a:r>
          </a:p>
          <a:p>
            <a:pPr lvl="1">
              <a:lnSpc>
                <a:spcPct val="80000"/>
              </a:lnSpc>
            </a:pPr>
            <a:endParaRPr lang="en-US" sz="2000" dirty="0" smtClean="0">
              <a:latin typeface="Calibri"/>
              <a:cs typeface="Calibri"/>
            </a:endParaRPr>
          </a:p>
          <a:p>
            <a:pPr lvl="1">
              <a:lnSpc>
                <a:spcPct val="80000"/>
              </a:lnSpc>
              <a:buFont typeface="Wingdings" pitchFamily="2" charset="2"/>
              <a:buNone/>
            </a:pPr>
            <a:endParaRPr lang="en-US" sz="2000" dirty="0" smtClean="0">
              <a:latin typeface="Calibri"/>
              <a:cs typeface="Calibri"/>
            </a:endParaRPr>
          </a:p>
          <a:p>
            <a:pPr lvl="1">
              <a:lnSpc>
                <a:spcPct val="80000"/>
              </a:lnSpc>
            </a:pPr>
            <a:endParaRPr lang="en-US" sz="2000" dirty="0" smtClean="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413396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1" name="Title 1"/>
          <p:cNvSpPr>
            <a:spLocks noGrp="1"/>
          </p:cNvSpPr>
          <p:nvPr>
            <p:ph type="title"/>
          </p:nvPr>
        </p:nvSpPr>
        <p:spPr>
          <a:xfrm>
            <a:off x="1606" y="-31750"/>
            <a:ext cx="12190393" cy="1143000"/>
          </a:xfrm>
        </p:spPr>
        <p:txBody>
          <a:bodyPr/>
          <a:lstStyle/>
          <a:p>
            <a:r>
              <a:rPr lang="en-US" sz="3600" dirty="0" smtClean="0">
                <a:ea typeface="ＭＳ Ｐゴシック" pitchFamily="34" charset="-128"/>
              </a:rPr>
              <a:t>Another Variable Elimination Example</a:t>
            </a:r>
          </a:p>
        </p:txBody>
      </p:sp>
      <p:pic>
        <p:nvPicPr>
          <p:cNvPr id="46083" name="Picture 22" descr="TP_tmp.png"/>
          <p:cNvPicPr>
            <a:picLocks noChangeAspect="1"/>
          </p:cNvPicPr>
          <p:nvPr>
            <p:custDataLst>
              <p:tags r:id="rId1"/>
            </p:custDataLst>
          </p:nvPr>
        </p:nvPicPr>
        <p:blipFill>
          <a:blip r:embed="rId11">
            <a:extLst>
              <a:ext uri="{28A0092B-C50C-407E-A947-70E740481C1C}">
                <a14:useLocalDpi xmlns:a14="http://schemas.microsoft.com/office/drawing/2010/main" val="0"/>
              </a:ext>
            </a:extLst>
          </a:blip>
          <a:srcRect/>
          <a:stretch>
            <a:fillRect/>
          </a:stretch>
        </p:blipFill>
        <p:spPr bwMode="auto">
          <a:xfrm>
            <a:off x="685800" y="1219200"/>
            <a:ext cx="4368800"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descr="TP_tmp.png"/>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bwMode="auto">
          <a:xfrm>
            <a:off x="76201" y="1676402"/>
            <a:ext cx="7239000" cy="50673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nvGrpSpPr>
          <p:cNvPr id="2" name="Group 1"/>
          <p:cNvGrpSpPr/>
          <p:nvPr/>
        </p:nvGrpSpPr>
        <p:grpSpPr>
          <a:xfrm>
            <a:off x="8458200" y="1371600"/>
            <a:ext cx="2667000" cy="2286000"/>
            <a:chOff x="7467600" y="1524000"/>
            <a:chExt cx="1295400" cy="1563688"/>
          </a:xfrm>
        </p:grpSpPr>
        <p:sp>
          <p:nvSpPr>
            <p:cNvPr id="25" name="Oval 24"/>
            <p:cNvSpPr/>
            <p:nvPr/>
          </p:nvSpPr>
          <p:spPr bwMode="auto">
            <a:xfrm>
              <a:off x="74676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71" name="Picture 70" descr="TP_tmp.png"/>
            <p:cNvPicPr>
              <a:picLocks noChangeAspect="1"/>
            </p:cNvPicPr>
            <p:nvPr>
              <p:custDataLst>
                <p:tags r:id="rId3"/>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94163" y="2870918"/>
              <a:ext cx="177082"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26" name="Straight Arrow Connector 25"/>
            <p:cNvCxnSpPr>
              <a:stCxn id="32" idx="4"/>
              <a:endCxn id="25" idx="0"/>
            </p:cNvCxnSpPr>
            <p:nvPr/>
          </p:nvCxnSpPr>
          <p:spPr bwMode="auto">
            <a:xfrm>
              <a:off x="75819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31" idx="5"/>
              <a:endCxn id="36" idx="1"/>
            </p:cNvCxnSpPr>
            <p:nvPr/>
          </p:nvCxnSpPr>
          <p:spPr bwMode="auto">
            <a:xfrm>
              <a:off x="8196263" y="1752600"/>
              <a:ext cx="371475" cy="49688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a:stCxn id="31" idx="3"/>
              <a:endCxn id="32" idx="7"/>
            </p:cNvCxnSpPr>
            <p:nvPr/>
          </p:nvCxnSpPr>
          <p:spPr bwMode="auto">
            <a:xfrm flipH="1">
              <a:off x="7662863" y="1752600"/>
              <a:ext cx="371475" cy="496888"/>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31" idx="4"/>
              <a:endCxn id="33" idx="0"/>
            </p:cNvCxnSpPr>
            <p:nvPr/>
          </p:nvCxnSpPr>
          <p:spPr bwMode="auto">
            <a:xfrm>
              <a:off x="8115300" y="1792288"/>
              <a:ext cx="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30" name="Oval 29"/>
            <p:cNvSpPr/>
            <p:nvPr/>
          </p:nvSpPr>
          <p:spPr bwMode="auto">
            <a:xfrm>
              <a:off x="80010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1" name="Oval 30"/>
            <p:cNvSpPr/>
            <p:nvPr/>
          </p:nvSpPr>
          <p:spPr bwMode="auto">
            <a:xfrm>
              <a:off x="8001000" y="15240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normAutofit fontScale="62500" lnSpcReduction="20000"/>
            </a:bodyPr>
            <a:lstStyle/>
            <a:p>
              <a:pPr algn="ctr">
                <a:defRPr/>
              </a:pPr>
              <a:endParaRPr lang="en-US" sz="2400" b="1" dirty="0"/>
            </a:p>
          </p:txBody>
        </p:sp>
        <p:sp>
          <p:nvSpPr>
            <p:cNvPr id="32" name="Oval 31"/>
            <p:cNvSpPr/>
            <p:nvPr/>
          </p:nvSpPr>
          <p:spPr bwMode="auto">
            <a:xfrm>
              <a:off x="74676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3" name="Oval 32"/>
            <p:cNvSpPr/>
            <p:nvPr/>
          </p:nvSpPr>
          <p:spPr bwMode="auto">
            <a:xfrm>
              <a:off x="80010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sp>
          <p:nvSpPr>
            <p:cNvPr id="36" name="Oval 35"/>
            <p:cNvSpPr/>
            <p:nvPr/>
          </p:nvSpPr>
          <p:spPr bwMode="auto">
            <a:xfrm>
              <a:off x="8534400" y="2209800"/>
              <a:ext cx="228600" cy="268288"/>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cxnSp>
          <p:nvCxnSpPr>
            <p:cNvPr id="52" name="Straight Arrow Connector 51"/>
            <p:cNvCxnSpPr>
              <a:stCxn id="36" idx="4"/>
              <a:endCxn id="57" idx="0"/>
            </p:cNvCxnSpPr>
            <p:nvPr/>
          </p:nvCxnSpPr>
          <p:spPr bwMode="auto">
            <a:xfrm>
              <a:off x="86487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53" name="Straight Arrow Connector 52"/>
            <p:cNvCxnSpPr>
              <a:stCxn id="33" idx="4"/>
              <a:endCxn id="30" idx="0"/>
            </p:cNvCxnSpPr>
            <p:nvPr/>
          </p:nvCxnSpPr>
          <p:spPr bwMode="auto">
            <a:xfrm>
              <a:off x="8115300" y="2478088"/>
              <a:ext cx="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57" name="Oval 56"/>
            <p:cNvSpPr/>
            <p:nvPr/>
          </p:nvSpPr>
          <p:spPr bwMode="auto">
            <a:xfrm>
              <a:off x="8534400" y="2819400"/>
              <a:ext cx="228600" cy="268288"/>
            </a:xfrm>
            <a:prstGeom prst="ellipse">
              <a:avLst/>
            </a:prstGeom>
            <a:solidFill>
              <a:srgbClr val="606060"/>
            </a:solid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65" name="Picture 64" descr="TP_tmp.png"/>
            <p:cNvPicPr>
              <a:picLocks noChangeAspect="1"/>
            </p:cNvPicPr>
            <p:nvPr>
              <p:custDataLst>
                <p:tags r:id="rId4"/>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38722" y="1565855"/>
              <a:ext cx="152400" cy="174171"/>
            </a:xfrm>
            <a:prstGeom prst="rect">
              <a:avLst/>
            </a:prstGeom>
            <a:noFill/>
            <a:ln/>
            <a:effectLst/>
            <a:extLst>
              <a:ext uri="{909E8E84-426E-40dd-AFC4-6F175D3DCCD1}">
                <a14:hiddenFill xmlns:a14="http://schemas.microsoft.com/office/drawing/2010/main" xmlns="">
                  <a:solidFill>
                    <a:srgbClr val="FFFFFF">
                      <a:alpha val="0"/>
                    </a:srgbClr>
                  </a:solid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6" name="Picture 65" descr="TP_tmp.png"/>
            <p:cNvPicPr>
              <a:picLocks noChangeAspect="1"/>
            </p:cNvPicPr>
            <p:nvPr>
              <p:custDataLst>
                <p:tags r:id="rId5"/>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01000" y="2261317"/>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7" name="Picture 66" descr="TP_tmp.png"/>
            <p:cNvPicPr>
              <a:picLocks noChangeAspect="1"/>
            </p:cNvPicPr>
            <p:nvPr>
              <p:custDataLst>
                <p:tags r:id="rId6"/>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532793" y="2261317"/>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69" name="Picture 68" descr="TP_tmp.png"/>
            <p:cNvPicPr>
              <a:picLocks noChangeAspect="1"/>
            </p:cNvPicPr>
            <p:nvPr>
              <p:custDataLst>
                <p:tags r:id="rId7"/>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2261318"/>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3" name="Picture 72" descr="TP_tmp.png"/>
            <p:cNvPicPr>
              <a:picLocks noChangeAspect="1"/>
            </p:cNvPicPr>
            <p:nvPr>
              <p:custDataLst>
                <p:tags r:id="rId8"/>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018708" y="2870918"/>
              <a:ext cx="194791" cy="17708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75" name="Picture 74" descr="TP_tmp.png"/>
            <p:cNvPicPr>
              <a:picLocks noChangeAspect="1"/>
            </p:cNvPicPr>
            <p:nvPr>
              <p:custDataLst>
                <p:tags r:id="rId9"/>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552108" y="2870918"/>
              <a:ext cx="194791" cy="17708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sp>
        <p:nvSpPr>
          <p:cNvPr id="46105" name="TextBox 75"/>
          <p:cNvSpPr txBox="1">
            <a:spLocks noChangeArrowheads="1"/>
          </p:cNvSpPr>
          <p:nvPr/>
        </p:nvSpPr>
        <p:spPr bwMode="auto">
          <a:xfrm>
            <a:off x="8153400" y="4267200"/>
            <a:ext cx="3886200"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latin typeface="Calibri"/>
                <a:cs typeface="Calibri"/>
              </a:rPr>
              <a:t>Computational complexity critically depends on the largest factor being generated in this process.  Size of factor = number of entries in table.  In example above (assuming binary) all factors generated are of size 2 --- as they all only have one variable (Z, Z, and X</a:t>
            </a:r>
            <a:r>
              <a:rPr lang="en-US" sz="1800" baseline="-25000" dirty="0">
                <a:latin typeface="Calibri"/>
                <a:cs typeface="Calibri"/>
              </a:rPr>
              <a:t>3</a:t>
            </a:r>
            <a:r>
              <a:rPr lang="en-US" sz="1800" dirty="0">
                <a:latin typeface="Calibri"/>
                <a:cs typeface="Calibri"/>
              </a:rPr>
              <a:t> respectively). </a:t>
            </a:r>
          </a:p>
        </p:txBody>
      </p:sp>
    </p:spTree>
    <p:extLst>
      <p:ext uri="{BB962C8B-B14F-4D97-AF65-F5344CB8AC3E}">
        <p14:creationId xmlns:p14="http://schemas.microsoft.com/office/powerpoint/2010/main" val="9557755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12" name="Title 1"/>
          <p:cNvSpPr>
            <a:spLocks noGrp="1"/>
          </p:cNvSpPr>
          <p:nvPr>
            <p:ph type="title"/>
          </p:nvPr>
        </p:nvSpPr>
        <p:spPr/>
        <p:txBody>
          <a:bodyPr/>
          <a:lstStyle/>
          <a:p>
            <a:r>
              <a:rPr lang="en-US" smtClean="0">
                <a:ea typeface="ＭＳ Ｐゴシック" pitchFamily="34" charset="-128"/>
              </a:rPr>
              <a:t>Variable Elimination Ordering</a:t>
            </a:r>
          </a:p>
        </p:txBody>
      </p:sp>
      <p:sp>
        <p:nvSpPr>
          <p:cNvPr id="50178" name="Content Placeholder 2"/>
          <p:cNvSpPr>
            <a:spLocks noGrp="1"/>
          </p:cNvSpPr>
          <p:nvPr>
            <p:ph idx="1"/>
          </p:nvPr>
        </p:nvSpPr>
        <p:spPr>
          <a:xfrm>
            <a:off x="1524000" y="1447800"/>
            <a:ext cx="8686800" cy="4602163"/>
          </a:xfrm>
        </p:spPr>
        <p:txBody>
          <a:bodyPr/>
          <a:lstStyle/>
          <a:p>
            <a:r>
              <a:rPr lang="en-US" sz="2000" dirty="0" smtClean="0">
                <a:ea typeface="ＭＳ Ｐゴシック" pitchFamily="34" charset="-128"/>
                <a:cs typeface="Calibri" pitchFamily="34" charset="0"/>
              </a:rPr>
              <a:t>For the query P(X</a:t>
            </a:r>
            <a:r>
              <a:rPr lang="en-US" sz="2000" baseline="-25000" dirty="0" smtClean="0">
                <a:ea typeface="ＭＳ Ｐゴシック" pitchFamily="34" charset="-128"/>
                <a:cs typeface="Calibri" pitchFamily="34" charset="0"/>
              </a:rPr>
              <a:t>n</a:t>
            </a:r>
            <a:r>
              <a:rPr lang="en-US" sz="2000" dirty="0" smtClean="0">
                <a:ea typeface="ＭＳ Ｐゴシック" pitchFamily="34" charset="-128"/>
                <a:cs typeface="Calibri" pitchFamily="34" charset="0"/>
              </a:rPr>
              <a:t>|y</a:t>
            </a:r>
            <a:r>
              <a:rPr lang="en-US" sz="2000" baseline="-25000" dirty="0" smtClean="0">
                <a:ea typeface="ＭＳ Ｐゴシック" pitchFamily="34" charset="-128"/>
                <a:cs typeface="Calibri" pitchFamily="34" charset="0"/>
              </a:rPr>
              <a:t>1</a:t>
            </a:r>
            <a:r>
              <a:rPr lang="en-US" sz="2000" dirty="0" smtClean="0">
                <a:ea typeface="ＭＳ Ｐゴシック" pitchFamily="34" charset="-128"/>
                <a:cs typeface="Calibri" pitchFamily="34" charset="0"/>
              </a:rPr>
              <a:t>,…,</a:t>
            </a:r>
            <a:r>
              <a:rPr lang="en-US" sz="2000" dirty="0" err="1" smtClean="0">
                <a:ea typeface="ＭＳ Ｐゴシック" pitchFamily="34" charset="-128"/>
                <a:cs typeface="Calibri" pitchFamily="34" charset="0"/>
              </a:rPr>
              <a:t>y</a:t>
            </a:r>
            <a:r>
              <a:rPr lang="en-US" sz="2000" baseline="-25000" dirty="0" err="1" smtClean="0">
                <a:ea typeface="ＭＳ Ｐゴシック" pitchFamily="34" charset="-128"/>
                <a:cs typeface="Calibri" pitchFamily="34" charset="0"/>
              </a:rPr>
              <a:t>n</a:t>
            </a:r>
            <a:r>
              <a:rPr lang="en-US" sz="2000" dirty="0" smtClean="0">
                <a:ea typeface="ＭＳ Ｐゴシック" pitchFamily="34" charset="-128"/>
                <a:cs typeface="Calibri" pitchFamily="34" charset="0"/>
              </a:rPr>
              <a:t>) work through the following two different orderings as done in previous slide: Z, X</a:t>
            </a:r>
            <a:r>
              <a:rPr lang="en-US" sz="2000" baseline="-25000" dirty="0" smtClean="0">
                <a:ea typeface="ＭＳ Ｐゴシック" pitchFamily="34" charset="-128"/>
                <a:cs typeface="Calibri" pitchFamily="34" charset="0"/>
              </a:rPr>
              <a:t>1</a:t>
            </a:r>
            <a:r>
              <a:rPr lang="en-US" sz="2000" dirty="0" smtClean="0">
                <a:ea typeface="ＭＳ Ｐゴシック" pitchFamily="34" charset="-128"/>
                <a:cs typeface="Calibri" pitchFamily="34" charset="0"/>
              </a:rPr>
              <a:t>, …, X</a:t>
            </a:r>
            <a:r>
              <a:rPr lang="en-US" sz="2000" baseline="-25000" dirty="0" smtClean="0">
                <a:ea typeface="ＭＳ Ｐゴシック" pitchFamily="34" charset="-128"/>
                <a:cs typeface="Calibri" pitchFamily="34" charset="0"/>
              </a:rPr>
              <a:t>n-1</a:t>
            </a:r>
            <a:r>
              <a:rPr lang="en-US" sz="2000" dirty="0" smtClean="0">
                <a:ea typeface="ＭＳ Ｐゴシック" pitchFamily="34" charset="-128"/>
                <a:cs typeface="Calibri" pitchFamily="34" charset="0"/>
              </a:rPr>
              <a:t> and X</a:t>
            </a:r>
            <a:r>
              <a:rPr lang="en-US" sz="2000" baseline="-25000" dirty="0" smtClean="0">
                <a:ea typeface="ＭＳ Ｐゴシック" pitchFamily="34" charset="-128"/>
                <a:cs typeface="Calibri" pitchFamily="34" charset="0"/>
              </a:rPr>
              <a:t>1</a:t>
            </a:r>
            <a:r>
              <a:rPr lang="en-US" sz="2000" dirty="0" smtClean="0">
                <a:ea typeface="ＭＳ Ｐゴシック" pitchFamily="34" charset="-128"/>
                <a:cs typeface="Calibri" pitchFamily="34" charset="0"/>
              </a:rPr>
              <a:t>, …, X</a:t>
            </a:r>
            <a:r>
              <a:rPr lang="en-US" sz="2000" baseline="-25000" dirty="0" smtClean="0">
                <a:ea typeface="ＭＳ Ｐゴシック" pitchFamily="34" charset="-128"/>
                <a:cs typeface="Calibri" pitchFamily="34" charset="0"/>
              </a:rPr>
              <a:t>n-1</a:t>
            </a:r>
            <a:r>
              <a:rPr lang="en-US" sz="2000" dirty="0" smtClean="0">
                <a:ea typeface="ＭＳ Ｐゴシック" pitchFamily="34" charset="-128"/>
                <a:cs typeface="Calibri" pitchFamily="34" charset="0"/>
              </a:rPr>
              <a:t>, Z.  What is the size of the maximum factor generated for each of the orderings?</a:t>
            </a: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endParaRPr lang="en-US" sz="2000" dirty="0" smtClean="0">
              <a:ea typeface="ＭＳ Ｐゴシック" pitchFamily="34" charset="-128"/>
              <a:cs typeface="Calibri" pitchFamily="34" charset="0"/>
            </a:endParaRPr>
          </a:p>
          <a:p>
            <a:r>
              <a:rPr lang="en-US" sz="2000" dirty="0" smtClean="0">
                <a:ea typeface="ＭＳ Ｐゴシック" pitchFamily="34" charset="-128"/>
                <a:cs typeface="Calibri" pitchFamily="34" charset="0"/>
              </a:rPr>
              <a:t>Answer: 2</a:t>
            </a:r>
            <a:r>
              <a:rPr lang="en-US" sz="2000" baseline="30000" dirty="0" smtClean="0">
                <a:ea typeface="ＭＳ Ｐゴシック" pitchFamily="34" charset="-128"/>
                <a:cs typeface="Calibri" pitchFamily="34" charset="0"/>
              </a:rPr>
              <a:t>n+1</a:t>
            </a:r>
            <a:r>
              <a:rPr lang="en-US" sz="2000" dirty="0" smtClean="0">
                <a:ea typeface="ＭＳ Ｐゴシック" pitchFamily="34" charset="-128"/>
                <a:cs typeface="Calibri" pitchFamily="34" charset="0"/>
              </a:rPr>
              <a:t> </a:t>
            </a:r>
            <a:r>
              <a:rPr lang="en-US" sz="2000" smtClean="0">
                <a:ea typeface="ＭＳ Ｐゴシック" pitchFamily="34" charset="-128"/>
                <a:cs typeface="Calibri" pitchFamily="34" charset="0"/>
              </a:rPr>
              <a:t>versus 2</a:t>
            </a:r>
            <a:r>
              <a:rPr lang="en-US" sz="2000" baseline="30000" smtClean="0">
                <a:ea typeface="ＭＳ Ｐゴシック" pitchFamily="34" charset="-128"/>
                <a:cs typeface="Calibri" pitchFamily="34" charset="0"/>
              </a:rPr>
              <a:t>2</a:t>
            </a:r>
            <a:r>
              <a:rPr lang="en-US" sz="2000" smtClean="0">
                <a:ea typeface="ＭＳ Ｐゴシック" pitchFamily="34" charset="-128"/>
                <a:cs typeface="Calibri" pitchFamily="34" charset="0"/>
              </a:rPr>
              <a:t> </a:t>
            </a:r>
            <a:r>
              <a:rPr lang="en-US" sz="2000" dirty="0" smtClean="0">
                <a:ea typeface="ＭＳ Ｐゴシック" pitchFamily="34" charset="-128"/>
                <a:cs typeface="Calibri" pitchFamily="34" charset="0"/>
              </a:rPr>
              <a:t>(assuming binary)</a:t>
            </a:r>
          </a:p>
          <a:p>
            <a:pPr lvl="4"/>
            <a:endParaRPr lang="en-US" sz="800" dirty="0" smtClean="0">
              <a:ea typeface="ＭＳ Ｐゴシック" pitchFamily="34" charset="-128"/>
              <a:cs typeface="Calibri" pitchFamily="34" charset="0"/>
            </a:endParaRPr>
          </a:p>
          <a:p>
            <a:r>
              <a:rPr lang="en-US" sz="2000" dirty="0" smtClean="0">
                <a:ea typeface="ＭＳ Ｐゴシック" pitchFamily="34" charset="-128"/>
                <a:cs typeface="Calibri" pitchFamily="34" charset="0"/>
              </a:rPr>
              <a:t>In general: the ordering can greatly affect efficiency.  </a:t>
            </a:r>
          </a:p>
          <a:p>
            <a:endParaRPr lang="en-US" sz="2000" dirty="0" smtClean="0">
              <a:ea typeface="ＭＳ Ｐゴシック" pitchFamily="34" charset="-128"/>
              <a:cs typeface="Calibri" pitchFamily="34" charset="0"/>
            </a:endParaRPr>
          </a:p>
        </p:txBody>
      </p:sp>
      <p:grpSp>
        <p:nvGrpSpPr>
          <p:cNvPr id="2" name="Group 1"/>
          <p:cNvGrpSpPr/>
          <p:nvPr/>
        </p:nvGrpSpPr>
        <p:grpSpPr>
          <a:xfrm>
            <a:off x="3733800" y="2590800"/>
            <a:ext cx="4343400" cy="2819400"/>
            <a:chOff x="3810000" y="2743200"/>
            <a:chExt cx="2514600" cy="1752600"/>
          </a:xfrm>
        </p:grpSpPr>
        <p:sp>
          <p:nvSpPr>
            <p:cNvPr id="86" name="Oval 85"/>
            <p:cNvSpPr/>
            <p:nvPr/>
          </p:nvSpPr>
          <p:spPr bwMode="auto">
            <a:xfrm>
              <a:off x="5943600" y="3505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61" name="Oval 60"/>
            <p:cNvSpPr/>
            <p:nvPr/>
          </p:nvSpPr>
          <p:spPr bwMode="auto">
            <a:xfrm>
              <a:off x="5410200" y="3505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7" name="Oval 56"/>
            <p:cNvSpPr/>
            <p:nvPr/>
          </p:nvSpPr>
          <p:spPr bwMode="auto">
            <a:xfrm>
              <a:off x="54102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8" name="Oval 57"/>
            <p:cNvSpPr/>
            <p:nvPr/>
          </p:nvSpPr>
          <p:spPr bwMode="auto">
            <a:xfrm>
              <a:off x="44196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59" name="Oval 58"/>
            <p:cNvSpPr/>
            <p:nvPr/>
          </p:nvSpPr>
          <p:spPr bwMode="auto">
            <a:xfrm>
              <a:off x="38100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75" name="Oval 74"/>
            <p:cNvSpPr/>
            <p:nvPr/>
          </p:nvSpPr>
          <p:spPr bwMode="auto">
            <a:xfrm>
              <a:off x="5943600" y="4114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cxnSp>
          <p:nvCxnSpPr>
            <p:cNvPr id="6" name="Straight Arrow Connector 5"/>
            <p:cNvCxnSpPr>
              <a:stCxn id="12" idx="4"/>
              <a:endCxn id="59" idx="0"/>
            </p:cNvCxnSpPr>
            <p:nvPr/>
          </p:nvCxnSpPr>
          <p:spPr bwMode="auto">
            <a:xfrm>
              <a:off x="40005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7" name="Straight Arrow Connector 6"/>
            <p:cNvCxnSpPr>
              <a:stCxn id="11" idx="4"/>
              <a:endCxn id="61" idx="0"/>
            </p:cNvCxnSpPr>
            <p:nvPr/>
          </p:nvCxnSpPr>
          <p:spPr bwMode="auto">
            <a:xfrm>
              <a:off x="5219700" y="3087688"/>
              <a:ext cx="3810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a:stCxn id="11" idx="4"/>
              <a:endCxn id="12" idx="7"/>
            </p:cNvCxnSpPr>
            <p:nvPr/>
          </p:nvCxnSpPr>
          <p:spPr bwMode="auto">
            <a:xfrm flipH="1">
              <a:off x="4135438" y="3087688"/>
              <a:ext cx="1084262" cy="396875"/>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11" idx="4"/>
              <a:endCxn id="13" idx="0"/>
            </p:cNvCxnSpPr>
            <p:nvPr/>
          </p:nvCxnSpPr>
          <p:spPr bwMode="auto">
            <a:xfrm flipH="1">
              <a:off x="4610100" y="3087688"/>
              <a:ext cx="609600" cy="3413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sp>
          <p:nvSpPr>
            <p:cNvPr id="11" name="Oval 10"/>
            <p:cNvSpPr/>
            <p:nvPr/>
          </p:nvSpPr>
          <p:spPr bwMode="auto">
            <a:xfrm>
              <a:off x="5029200" y="2743200"/>
              <a:ext cx="381000" cy="344488"/>
            </a:xfrm>
            <a:prstGeom prst="ellipse">
              <a:avLst/>
            </a:prstGeom>
          </p:spPr>
          <p:style>
            <a:lnRef idx="2">
              <a:schemeClr val="accent6"/>
            </a:lnRef>
            <a:fillRef idx="1">
              <a:schemeClr val="lt1"/>
            </a:fillRef>
            <a:effectRef idx="0">
              <a:schemeClr val="accent6"/>
            </a:effectRef>
            <a:fontRef idx="minor">
              <a:schemeClr val="dk1"/>
            </a:fontRef>
          </p:style>
          <p:txBody>
            <a:bodyPr anchor="ctr">
              <a:normAutofit fontScale="92500" lnSpcReduction="20000"/>
            </a:bodyPr>
            <a:lstStyle/>
            <a:p>
              <a:pPr algn="ctr">
                <a:defRPr/>
              </a:pPr>
              <a:endParaRPr lang="en-US" sz="2400" b="1" dirty="0">
                <a:latin typeface="Calibri" pitchFamily="34" charset="0"/>
                <a:cs typeface="Calibri" pitchFamily="34" charset="0"/>
              </a:endParaRPr>
            </a:p>
          </p:txBody>
        </p:sp>
        <p:sp>
          <p:nvSpPr>
            <p:cNvPr id="12" name="Oval 11"/>
            <p:cNvSpPr/>
            <p:nvPr/>
          </p:nvSpPr>
          <p:spPr bwMode="auto">
            <a:xfrm>
              <a:off x="38100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sp>
          <p:nvSpPr>
            <p:cNvPr id="13" name="Oval 12"/>
            <p:cNvSpPr/>
            <p:nvPr/>
          </p:nvSpPr>
          <p:spPr bwMode="auto">
            <a:xfrm>
              <a:off x="44196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latin typeface="Calibri" pitchFamily="34" charset="0"/>
                <a:cs typeface="Calibri" pitchFamily="34" charset="0"/>
              </a:endParaRPr>
            </a:p>
          </p:txBody>
        </p:sp>
        <p:cxnSp>
          <p:nvCxnSpPr>
            <p:cNvPr id="16" name="Straight Arrow Connector 15"/>
            <p:cNvCxnSpPr>
              <a:stCxn id="13" idx="4"/>
              <a:endCxn id="58" idx="0"/>
            </p:cNvCxnSpPr>
            <p:nvPr/>
          </p:nvCxnSpPr>
          <p:spPr bwMode="auto">
            <a:xfrm>
              <a:off x="4610100" y="3810000"/>
              <a:ext cx="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18" name="Picture 17" descr="TP_tmp.png"/>
            <p:cNvPicPr>
              <a:picLocks noChangeAspect="1"/>
            </p:cNvPicPr>
            <p:nvPr>
              <p:custDataLst>
                <p:tags r:id="rId1"/>
              </p:custDataLst>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53688" y="2819400"/>
              <a:ext cx="152400" cy="174171"/>
            </a:xfrm>
            <a:prstGeom prst="rect">
              <a:avLst/>
            </a:prstGeom>
            <a:noFill/>
            <a:ln/>
            <a:effectLst/>
            <a:extLst>
              <a:ext uri="{909E8E84-426E-40dd-AFC4-6F175D3DCCD1}">
                <a14:hiddenFill xmlns:a14="http://schemas.microsoft.com/office/drawing/2010/main" xmlns="">
                  <a:solidFill>
                    <a:srgbClr val="FFFFFF">
                      <a:alpha val="0"/>
                    </a:srgbClr>
                  </a:solid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9" name="Picture 18" descr="TP_tmp.png"/>
            <p:cNvPicPr>
              <a:picLocks noChangeAspect="1"/>
            </p:cNvPicPr>
            <p:nvPr>
              <p:custDataLst>
                <p:tags r:id="rId2"/>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495800" y="3565317"/>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1" name="Picture 20" descr="TP_tmp.png"/>
            <p:cNvPicPr>
              <a:picLocks noChangeAspect="1"/>
            </p:cNvPicPr>
            <p:nvPr>
              <p:custDataLst>
                <p:tags r:id="rId3"/>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886200" y="3556718"/>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2" name="Picture 21" descr="TP_tmp.png"/>
            <p:cNvPicPr>
              <a:picLocks noChangeAspect="1"/>
            </p:cNvPicPr>
            <p:nvPr>
              <p:custDataLst>
                <p:tags r:id="rId4"/>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914112" y="4209808"/>
              <a:ext cx="177082"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23" name="Picture 22" descr="TP_tmp.png"/>
            <p:cNvPicPr>
              <a:picLocks noChangeAspect="1"/>
            </p:cNvPicPr>
            <p:nvPr>
              <p:custDataLst>
                <p:tags r:id="rId5"/>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513508" y="4202830"/>
              <a:ext cx="194791" cy="17708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32" name="Straight Arrow Connector 31"/>
            <p:cNvCxnSpPr>
              <a:stCxn id="61" idx="4"/>
              <a:endCxn id="57" idx="0"/>
            </p:cNvCxnSpPr>
            <p:nvPr/>
          </p:nvCxnSpPr>
          <p:spPr bwMode="auto">
            <a:xfrm>
              <a:off x="56007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50180" name="Picture 50179" descr="TP_tmp.png"/>
            <p:cNvPicPr>
              <a:picLocks noChangeAspect="1"/>
            </p:cNvPicPr>
            <p:nvPr>
              <p:custDataLst>
                <p:tags r:id="rId6"/>
              </p:custDataLst>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59006" y="3621087"/>
              <a:ext cx="453390" cy="18891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2" name="Picture 51" descr="TP_tmp.png"/>
            <p:cNvPicPr>
              <a:picLocks noChangeAspect="1"/>
            </p:cNvPicPr>
            <p:nvPr>
              <p:custDataLst>
                <p:tags r:id="rId7"/>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410200" y="4204956"/>
              <a:ext cx="371872"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50190" name="Picture 50189" descr="TP_tmp.png"/>
            <p:cNvPicPr>
              <a:picLocks noChangeAspect="1"/>
            </p:cNvPicPr>
            <p:nvPr>
              <p:custDataLst>
                <p:tags r:id="rId8"/>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19800" y="4191000"/>
              <a:ext cx="212499" cy="17708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cxnSp>
          <p:nvCxnSpPr>
            <p:cNvPr id="41" name="Straight Arrow Connector 40"/>
            <p:cNvCxnSpPr>
              <a:stCxn id="11" idx="4"/>
              <a:endCxn id="86" idx="0"/>
            </p:cNvCxnSpPr>
            <p:nvPr/>
          </p:nvCxnSpPr>
          <p:spPr bwMode="auto">
            <a:xfrm>
              <a:off x="5219700" y="3087688"/>
              <a:ext cx="914400" cy="417512"/>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81" name="Straight Arrow Connector 80"/>
            <p:cNvCxnSpPr>
              <a:stCxn id="86" idx="4"/>
              <a:endCxn id="75" idx="0"/>
            </p:cNvCxnSpPr>
            <p:nvPr/>
          </p:nvCxnSpPr>
          <p:spPr bwMode="auto">
            <a:xfrm>
              <a:off x="6134100" y="3886200"/>
              <a:ext cx="0"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53" name="Picture 52" descr="TP_tmp.png"/>
            <p:cNvPicPr>
              <a:picLocks noChangeAspect="1"/>
            </p:cNvPicPr>
            <p:nvPr>
              <p:custDataLst>
                <p:tags r:id="rId9"/>
              </p:custDataLst>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002092" y="3632917"/>
              <a:ext cx="247915"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47134" name="TextBox 53"/>
            <p:cNvSpPr txBox="1">
              <a:spLocks noChangeArrowheads="1"/>
            </p:cNvSpPr>
            <p:nvPr/>
          </p:nvSpPr>
          <p:spPr bwMode="auto">
            <a:xfrm>
              <a:off x="4876800" y="3505200"/>
              <a:ext cx="3433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cs typeface="Calibri" pitchFamily="34" charset="0"/>
                </a:rPr>
                <a:t>…</a:t>
              </a:r>
            </a:p>
          </p:txBody>
        </p:sp>
        <p:sp>
          <p:nvSpPr>
            <p:cNvPr id="47135" name="TextBox 95"/>
            <p:cNvSpPr txBox="1">
              <a:spLocks noChangeArrowheads="1"/>
            </p:cNvSpPr>
            <p:nvPr/>
          </p:nvSpPr>
          <p:spPr bwMode="auto">
            <a:xfrm>
              <a:off x="4876800" y="4049713"/>
              <a:ext cx="3433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cs typeface="Calibri" pitchFamily="34" charset="0"/>
                </a:rPr>
                <a:t>…</a:t>
              </a:r>
            </a:p>
          </p:txBody>
        </p:sp>
      </p:grpSp>
    </p:spTree>
    <p:extLst>
      <p:ext uri="{BB962C8B-B14F-4D97-AF65-F5344CB8AC3E}">
        <p14:creationId xmlns:p14="http://schemas.microsoft.com/office/powerpoint/2010/main" val="541165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xEl>
                                              <p:pRg st="10" end="1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17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29" name="Title 1"/>
          <p:cNvSpPr>
            <a:spLocks noGrp="1"/>
          </p:cNvSpPr>
          <p:nvPr>
            <p:ph type="title"/>
          </p:nvPr>
        </p:nvSpPr>
        <p:spPr>
          <a:xfrm>
            <a:off x="0" y="0"/>
            <a:ext cx="12192000" cy="1143000"/>
          </a:xfrm>
        </p:spPr>
        <p:txBody>
          <a:bodyPr/>
          <a:lstStyle/>
          <a:p>
            <a:r>
              <a:rPr lang="en-US" sz="4000" dirty="0" smtClean="0">
                <a:ea typeface="ＭＳ Ｐゴシック" pitchFamily="34" charset="-128"/>
              </a:rPr>
              <a:t>VE: Computational and Space Complexity</a:t>
            </a:r>
          </a:p>
        </p:txBody>
      </p:sp>
      <p:sp>
        <p:nvSpPr>
          <p:cNvPr id="51202" name="Content Placeholder 2"/>
          <p:cNvSpPr>
            <a:spLocks noGrp="1"/>
          </p:cNvSpPr>
          <p:nvPr>
            <p:ph idx="1"/>
          </p:nvPr>
        </p:nvSpPr>
        <p:spPr>
          <a:xfrm>
            <a:off x="1295400" y="1397001"/>
            <a:ext cx="9753600" cy="4729164"/>
          </a:xfrm>
        </p:spPr>
        <p:txBody>
          <a:bodyPr/>
          <a:lstStyle/>
          <a:p>
            <a:r>
              <a:rPr lang="en-US" sz="2400" dirty="0" smtClean="0">
                <a:ea typeface="ＭＳ Ｐゴシック" pitchFamily="34" charset="-128"/>
              </a:rPr>
              <a:t>The computational and space complexity of variable elimination is determined by the largest factor</a:t>
            </a:r>
          </a:p>
          <a:p>
            <a:endParaRPr lang="en-US" sz="2400" dirty="0" smtClean="0">
              <a:ea typeface="ＭＳ Ｐゴシック" pitchFamily="34" charset="-128"/>
            </a:endParaRPr>
          </a:p>
          <a:p>
            <a:r>
              <a:rPr lang="en-US" sz="2400" dirty="0" smtClean="0">
                <a:ea typeface="ＭＳ Ｐゴシック" pitchFamily="34" charset="-128"/>
              </a:rPr>
              <a:t>The elimination ordering can greatly affect the size of the largest factor.  </a:t>
            </a:r>
          </a:p>
          <a:p>
            <a:pPr lvl="1"/>
            <a:r>
              <a:rPr lang="en-US" sz="2000" dirty="0" smtClean="0">
                <a:ea typeface="ＭＳ Ｐゴシック" pitchFamily="34" charset="-128"/>
              </a:rPr>
              <a:t>E.g., previous slide</a:t>
            </a:r>
            <a:r>
              <a:rPr lang="en-US" altLang="en-US" sz="2000" dirty="0" smtClean="0">
                <a:ea typeface="ＭＳ Ｐゴシック" pitchFamily="34" charset="-128"/>
              </a:rPr>
              <a:t>’</a:t>
            </a:r>
            <a:r>
              <a:rPr lang="en-US" sz="2000" dirty="0" smtClean="0">
                <a:ea typeface="ＭＳ Ｐゴシック" pitchFamily="34" charset="-128"/>
              </a:rPr>
              <a:t>s example 2</a:t>
            </a:r>
            <a:r>
              <a:rPr lang="en-US" sz="2000" baseline="30000" dirty="0" smtClean="0">
                <a:ea typeface="ＭＳ Ｐゴシック" pitchFamily="34" charset="-128"/>
              </a:rPr>
              <a:t>n</a:t>
            </a:r>
            <a:r>
              <a:rPr lang="en-US" sz="2000" dirty="0" smtClean="0">
                <a:ea typeface="ＭＳ Ｐゴシック" pitchFamily="34" charset="-128"/>
              </a:rPr>
              <a:t> vs. 2</a:t>
            </a:r>
          </a:p>
          <a:p>
            <a:endParaRPr lang="en-US" sz="2400" dirty="0" smtClean="0">
              <a:ea typeface="ＭＳ Ｐゴシック" pitchFamily="34" charset="-128"/>
            </a:endParaRPr>
          </a:p>
          <a:p>
            <a:r>
              <a:rPr lang="en-US" sz="2400" dirty="0" smtClean="0">
                <a:ea typeface="ＭＳ Ｐゴシック" pitchFamily="34" charset="-128"/>
              </a:rPr>
              <a:t>Does there always exist an ordering that only results in small factors?</a:t>
            </a:r>
          </a:p>
          <a:p>
            <a:pPr lvl="1"/>
            <a:r>
              <a:rPr lang="en-US" sz="2000" dirty="0" smtClean="0">
                <a:solidFill>
                  <a:srgbClr val="FF0000"/>
                </a:solidFill>
                <a:ea typeface="ＭＳ Ｐゴシック" pitchFamily="34" charset="-128"/>
              </a:rPr>
              <a:t>No!</a:t>
            </a:r>
          </a:p>
          <a:p>
            <a:endParaRPr lang="en-US" dirty="0" smtClean="0">
              <a:ea typeface="ＭＳ Ｐゴシック" pitchFamily="34" charset="-128"/>
            </a:endParaRPr>
          </a:p>
        </p:txBody>
      </p:sp>
    </p:spTree>
    <p:extLst>
      <p:ext uri="{BB962C8B-B14F-4D97-AF65-F5344CB8AC3E}">
        <p14:creationId xmlns:p14="http://schemas.microsoft.com/office/powerpoint/2010/main" val="7794647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0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0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02">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2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r>
              <a:rPr lang="en-US" smtClean="0">
                <a:ea typeface="ＭＳ Ｐゴシック" pitchFamily="34" charset="-128"/>
              </a:rPr>
              <a:t>Worst Case Complexity?</a:t>
            </a:r>
          </a:p>
        </p:txBody>
      </p:sp>
      <p:sp>
        <p:nvSpPr>
          <p:cNvPr id="52226" name="Content Placeholder 2"/>
          <p:cNvSpPr>
            <a:spLocks noGrp="1"/>
          </p:cNvSpPr>
          <p:nvPr>
            <p:ph idx="1"/>
          </p:nvPr>
        </p:nvSpPr>
        <p:spPr>
          <a:xfrm>
            <a:off x="304800" y="1219200"/>
            <a:ext cx="11430000" cy="5867400"/>
          </a:xfrm>
        </p:spPr>
        <p:txBody>
          <a:bodyPr/>
          <a:lstStyle/>
          <a:p>
            <a:r>
              <a:rPr lang="en-US" sz="2400" dirty="0" smtClean="0">
                <a:ea typeface="ＭＳ Ｐゴシック" pitchFamily="34" charset="-128"/>
              </a:rPr>
              <a:t>CSP:  </a:t>
            </a: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smtClean="0">
              <a:ea typeface="ＭＳ Ｐゴシック" pitchFamily="34" charset="-128"/>
            </a:endParaRPr>
          </a:p>
          <a:p>
            <a:endParaRPr lang="en-US" sz="1400" dirty="0">
              <a:ea typeface="ＭＳ Ｐゴシック" pitchFamily="34" charset="-128"/>
            </a:endParaRPr>
          </a:p>
          <a:p>
            <a:endParaRPr lang="en-US" sz="1400" dirty="0" smtClean="0">
              <a:ea typeface="ＭＳ Ｐゴシック" pitchFamily="34" charset="-128"/>
            </a:endParaRPr>
          </a:p>
          <a:p>
            <a:endParaRPr lang="en-US" sz="1600" dirty="0" smtClean="0">
              <a:ea typeface="ＭＳ Ｐゴシック" pitchFamily="34" charset="-128"/>
            </a:endParaRPr>
          </a:p>
          <a:p>
            <a:r>
              <a:rPr lang="en-US" sz="2000" dirty="0" smtClean="0">
                <a:ea typeface="ＭＳ Ｐゴシック" pitchFamily="34" charset="-128"/>
              </a:rPr>
              <a:t>If we can answer P(z) equal to zero or not, we answered whether the 3-SAT problem has a solution.</a:t>
            </a:r>
          </a:p>
          <a:p>
            <a:pPr lvl="4"/>
            <a:endParaRPr lang="en-US" sz="900" dirty="0" smtClean="0">
              <a:ea typeface="ＭＳ Ｐゴシック" pitchFamily="34" charset="-128"/>
            </a:endParaRPr>
          </a:p>
          <a:p>
            <a:r>
              <a:rPr lang="en-US" sz="2000" dirty="0" smtClean="0">
                <a:ea typeface="ＭＳ Ｐゴシック" pitchFamily="34" charset="-128"/>
              </a:rPr>
              <a:t>Hence inference in Bayes</a:t>
            </a:r>
            <a:r>
              <a:rPr lang="en-US" altLang="en-US" sz="2000" dirty="0" smtClean="0">
                <a:ea typeface="ＭＳ Ｐゴシック" pitchFamily="34" charset="-128"/>
              </a:rPr>
              <a:t>’</a:t>
            </a:r>
            <a:r>
              <a:rPr lang="en-US" sz="2000" dirty="0" smtClean="0">
                <a:ea typeface="ＭＳ Ｐゴシック" pitchFamily="34" charset="-128"/>
              </a:rPr>
              <a:t> nets is NP-hard.  No known efficient probabilistic inference in general.</a:t>
            </a:r>
          </a:p>
        </p:txBody>
      </p:sp>
      <p:grpSp>
        <p:nvGrpSpPr>
          <p:cNvPr id="2" name="Group 1"/>
          <p:cNvGrpSpPr/>
          <p:nvPr/>
        </p:nvGrpSpPr>
        <p:grpSpPr>
          <a:xfrm>
            <a:off x="3124200" y="2286000"/>
            <a:ext cx="7848600" cy="3124200"/>
            <a:chOff x="3124200" y="2286000"/>
            <a:chExt cx="7848600" cy="3124200"/>
          </a:xfrm>
        </p:grpSpPr>
        <p:cxnSp>
          <p:nvCxnSpPr>
            <p:cNvPr id="18" name="Straight Arrow Connector 17"/>
            <p:cNvCxnSpPr>
              <a:stCxn id="16" idx="4"/>
              <a:endCxn id="116" idx="0"/>
            </p:cNvCxnSpPr>
            <p:nvPr/>
          </p:nvCxnSpPr>
          <p:spPr bwMode="auto">
            <a:xfrm flipH="1">
              <a:off x="3314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nvGrpSpPr>
            <p:cNvPr id="49157" name="Group 1"/>
            <p:cNvGrpSpPr>
              <a:grpSpLocks/>
            </p:cNvGrpSpPr>
            <p:nvPr/>
          </p:nvGrpSpPr>
          <p:grpSpPr bwMode="auto">
            <a:xfrm>
              <a:off x="3352800" y="2286000"/>
              <a:ext cx="381000" cy="381000"/>
              <a:chOff x="2438400" y="3429000"/>
              <a:chExt cx="381000" cy="381000"/>
            </a:xfrm>
          </p:grpSpPr>
          <p:sp>
            <p:nvSpPr>
              <p:cNvPr id="16" name="Oval 15"/>
              <p:cNvSpPr/>
              <p:nvPr/>
            </p:nvSpPr>
            <p:spPr bwMode="auto">
              <a:xfrm>
                <a:off x="2438400" y="3429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 name="Picture 20" descr="TP_tmp.png"/>
              <p:cNvPicPr>
                <a:picLocks noChangeAspect="1"/>
              </p:cNvPicPr>
              <p:nvPr>
                <p:custDataLst>
                  <p:tags r:id="rId31"/>
                </p:custDataLst>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514600" y="3556718"/>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58" name="Group 52229"/>
            <p:cNvGrpSpPr>
              <a:grpSpLocks/>
            </p:cNvGrpSpPr>
            <p:nvPr/>
          </p:nvGrpSpPr>
          <p:grpSpPr bwMode="auto">
            <a:xfrm>
              <a:off x="4419600" y="2286000"/>
              <a:ext cx="381000" cy="381000"/>
              <a:chOff x="2057400" y="1828800"/>
              <a:chExt cx="381000" cy="381000"/>
            </a:xfrm>
          </p:grpSpPr>
          <p:sp>
            <p:nvSpPr>
              <p:cNvPr id="38" name="Oval 37"/>
              <p:cNvSpPr/>
              <p:nvPr/>
            </p:nvSpPr>
            <p:spPr bwMode="auto">
              <a:xfrm>
                <a:off x="2057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28" name="Picture 52227" descr="TP_tmp.png"/>
              <p:cNvPicPr>
                <a:picLocks noChangeAspect="1"/>
              </p:cNvPicPr>
              <p:nvPr>
                <p:custDataLst>
                  <p:tags r:id="rId30"/>
                </p:custDataLst>
              </p:nvPr>
            </p:nvPicPr>
            <p:blipFill>
              <a:blip r:embed="rId3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133600" y="1956518"/>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59" name="Group 52232"/>
            <p:cNvGrpSpPr>
              <a:grpSpLocks/>
            </p:cNvGrpSpPr>
            <p:nvPr/>
          </p:nvGrpSpPr>
          <p:grpSpPr bwMode="auto">
            <a:xfrm>
              <a:off x="5486400" y="2286000"/>
              <a:ext cx="381000" cy="381000"/>
              <a:chOff x="3124200" y="1828800"/>
              <a:chExt cx="381000" cy="381000"/>
            </a:xfrm>
          </p:grpSpPr>
          <p:sp>
            <p:nvSpPr>
              <p:cNvPr id="44" name="Oval 43"/>
              <p:cNvSpPr/>
              <p:nvPr/>
            </p:nvSpPr>
            <p:spPr bwMode="auto">
              <a:xfrm>
                <a:off x="31242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1" name="Picture 52230" descr="TP_tmp.png"/>
              <p:cNvPicPr>
                <a:picLocks noChangeAspect="1"/>
              </p:cNvPicPr>
              <p:nvPr>
                <p:custDataLst>
                  <p:tags r:id="rId29"/>
                </p:custDataLst>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200400" y="1956518"/>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60" name="Group 52235"/>
            <p:cNvGrpSpPr>
              <a:grpSpLocks/>
            </p:cNvGrpSpPr>
            <p:nvPr/>
          </p:nvGrpSpPr>
          <p:grpSpPr bwMode="auto">
            <a:xfrm>
              <a:off x="6553200" y="2286000"/>
              <a:ext cx="381000" cy="381000"/>
              <a:chOff x="4191000" y="1828800"/>
              <a:chExt cx="381000" cy="381000"/>
            </a:xfrm>
          </p:grpSpPr>
          <p:sp>
            <p:nvSpPr>
              <p:cNvPr id="50" name="Oval 49"/>
              <p:cNvSpPr/>
              <p:nvPr/>
            </p:nvSpPr>
            <p:spPr bwMode="auto">
              <a:xfrm>
                <a:off x="41910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4" name="Picture 52233" descr="TP_tmp.png"/>
              <p:cNvPicPr>
                <a:picLocks noChangeAspect="1"/>
              </p:cNvPicPr>
              <p:nvPr>
                <p:custDataLst>
                  <p:tags r:id="rId28"/>
                </p:custDataLst>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267200" y="1956518"/>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61" name="Group 52238"/>
            <p:cNvGrpSpPr>
              <a:grpSpLocks/>
            </p:cNvGrpSpPr>
            <p:nvPr/>
          </p:nvGrpSpPr>
          <p:grpSpPr bwMode="auto">
            <a:xfrm>
              <a:off x="7620000" y="2286000"/>
              <a:ext cx="381000" cy="381000"/>
              <a:chOff x="5257800" y="1828800"/>
              <a:chExt cx="381000" cy="381000"/>
            </a:xfrm>
          </p:grpSpPr>
          <p:sp>
            <p:nvSpPr>
              <p:cNvPr id="56" name="Oval 55"/>
              <p:cNvSpPr/>
              <p:nvPr/>
            </p:nvSpPr>
            <p:spPr bwMode="auto">
              <a:xfrm>
                <a:off x="52578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37" name="Picture 52236" descr="TP_tmp.png"/>
              <p:cNvPicPr>
                <a:picLocks noChangeAspect="1"/>
              </p:cNvPicPr>
              <p:nvPr>
                <p:custDataLst>
                  <p:tags r:id="rId27"/>
                </p:custDataLst>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34000" y="1956518"/>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62" name="Group 52241"/>
            <p:cNvGrpSpPr>
              <a:grpSpLocks/>
            </p:cNvGrpSpPr>
            <p:nvPr/>
          </p:nvGrpSpPr>
          <p:grpSpPr bwMode="auto">
            <a:xfrm>
              <a:off x="8686800" y="2286000"/>
              <a:ext cx="381000" cy="381000"/>
              <a:chOff x="6324600" y="1828800"/>
              <a:chExt cx="381000" cy="381000"/>
            </a:xfrm>
          </p:grpSpPr>
          <p:sp>
            <p:nvSpPr>
              <p:cNvPr id="62" name="Oval 61"/>
              <p:cNvSpPr/>
              <p:nvPr/>
            </p:nvSpPr>
            <p:spPr bwMode="auto">
              <a:xfrm>
                <a:off x="63246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0" name="Picture 52239" descr="TP_tmp.png"/>
              <p:cNvPicPr>
                <a:picLocks noChangeAspect="1"/>
              </p:cNvPicPr>
              <p:nvPr>
                <p:custDataLst>
                  <p:tags r:id="rId26"/>
                </p:custDataLst>
              </p:nvPr>
            </p:nvPicPr>
            <p:blipFill>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400800" y="1956518"/>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63" name="Group 52244"/>
            <p:cNvGrpSpPr>
              <a:grpSpLocks/>
            </p:cNvGrpSpPr>
            <p:nvPr/>
          </p:nvGrpSpPr>
          <p:grpSpPr bwMode="auto">
            <a:xfrm>
              <a:off x="9753600" y="2286000"/>
              <a:ext cx="381000" cy="381000"/>
              <a:chOff x="7391400" y="1828800"/>
              <a:chExt cx="381000" cy="381000"/>
            </a:xfrm>
          </p:grpSpPr>
          <p:sp>
            <p:nvSpPr>
              <p:cNvPr id="68" name="Oval 67"/>
              <p:cNvSpPr/>
              <p:nvPr/>
            </p:nvSpPr>
            <p:spPr bwMode="auto">
              <a:xfrm>
                <a:off x="7391400" y="18288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43" name="Picture 52242" descr="TP_tmp.png"/>
              <p:cNvPicPr>
                <a:picLocks noChangeAspect="1"/>
              </p:cNvPicPr>
              <p:nvPr>
                <p:custDataLst>
                  <p:tags r:id="rId25"/>
                </p:custDataLst>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467600" y="1956518"/>
                <a:ext cx="230207"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64" name="Group 52253"/>
            <p:cNvGrpSpPr>
              <a:grpSpLocks/>
            </p:cNvGrpSpPr>
            <p:nvPr/>
          </p:nvGrpSpPr>
          <p:grpSpPr bwMode="auto">
            <a:xfrm>
              <a:off x="3124200" y="3048000"/>
              <a:ext cx="381000" cy="381000"/>
              <a:chOff x="762000" y="2743200"/>
              <a:chExt cx="381000" cy="381000"/>
            </a:xfrm>
          </p:grpSpPr>
          <p:sp>
            <p:nvSpPr>
              <p:cNvPr id="116" name="Oval 115"/>
              <p:cNvSpPr/>
              <p:nvPr/>
            </p:nvSpPr>
            <p:spPr bwMode="auto">
              <a:xfrm>
                <a:off x="762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2" name="Picture 52251" descr="TP_tmp.png"/>
              <p:cNvPicPr>
                <a:picLocks noChangeAspect="1"/>
              </p:cNvPicPr>
              <p:nvPr>
                <p:custDataLst>
                  <p:tags r:id="rId24"/>
                </p:custDataLst>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64763" y="2870918"/>
                <a:ext cx="177082" cy="177082"/>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65" name="Group 225"/>
            <p:cNvGrpSpPr>
              <a:grpSpLocks/>
            </p:cNvGrpSpPr>
            <p:nvPr/>
          </p:nvGrpSpPr>
          <p:grpSpPr bwMode="auto">
            <a:xfrm>
              <a:off x="4191000" y="3048000"/>
              <a:ext cx="381000" cy="381000"/>
              <a:chOff x="1828800" y="2743200"/>
              <a:chExt cx="381000" cy="381000"/>
            </a:xfrm>
          </p:grpSpPr>
          <p:sp>
            <p:nvSpPr>
              <p:cNvPr id="122" name="Oval 121"/>
              <p:cNvSpPr/>
              <p:nvPr/>
            </p:nvSpPr>
            <p:spPr bwMode="auto">
              <a:xfrm>
                <a:off x="1828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52255" name="Picture 52254" descr="TP_tmp.png"/>
              <p:cNvPicPr>
                <a:picLocks noChangeAspect="1"/>
              </p:cNvPicPr>
              <p:nvPr>
                <p:custDataLst>
                  <p:tags r:id="rId23"/>
                </p:custDataLst>
              </p:nvPr>
            </p:nvPicPr>
            <p:blipFill>
              <a:blip r:embed="rId4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922708" y="2870918"/>
                <a:ext cx="194791" cy="17708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66" name="Group 229"/>
            <p:cNvGrpSpPr>
              <a:grpSpLocks/>
            </p:cNvGrpSpPr>
            <p:nvPr/>
          </p:nvGrpSpPr>
          <p:grpSpPr bwMode="auto">
            <a:xfrm>
              <a:off x="5257800" y="3048000"/>
              <a:ext cx="381000" cy="381000"/>
              <a:chOff x="2895600" y="2743200"/>
              <a:chExt cx="381000" cy="381000"/>
            </a:xfrm>
          </p:grpSpPr>
          <p:sp>
            <p:nvSpPr>
              <p:cNvPr id="128" name="Oval 127"/>
              <p:cNvSpPr/>
              <p:nvPr/>
            </p:nvSpPr>
            <p:spPr bwMode="auto">
              <a:xfrm>
                <a:off x="2895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27" name="Picture 226" descr="TP_tmp.png"/>
              <p:cNvPicPr>
                <a:picLocks noChangeAspect="1"/>
              </p:cNvPicPr>
              <p:nvPr>
                <p:custDataLst>
                  <p:tags r:id="rId22"/>
                </p:custDataLst>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989508" y="2870918"/>
                <a:ext cx="194791" cy="17708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67" name="Group 232"/>
            <p:cNvGrpSpPr>
              <a:grpSpLocks/>
            </p:cNvGrpSpPr>
            <p:nvPr/>
          </p:nvGrpSpPr>
          <p:grpSpPr bwMode="auto">
            <a:xfrm>
              <a:off x="6324600" y="3048000"/>
              <a:ext cx="381000" cy="381000"/>
              <a:chOff x="3962400" y="2743200"/>
              <a:chExt cx="381000" cy="381000"/>
            </a:xfrm>
          </p:grpSpPr>
          <p:sp>
            <p:nvSpPr>
              <p:cNvPr id="134" name="Oval 133"/>
              <p:cNvSpPr/>
              <p:nvPr/>
            </p:nvSpPr>
            <p:spPr bwMode="auto">
              <a:xfrm>
                <a:off x="39624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1" name="Picture 230" descr="TP_tmp.png"/>
              <p:cNvPicPr>
                <a:picLocks noChangeAspect="1"/>
              </p:cNvPicPr>
              <p:nvPr>
                <p:custDataLst>
                  <p:tags r:id="rId21"/>
                </p:custDataLst>
              </p:nvPr>
            </p:nvPicPr>
            <p:blipFill>
              <a:blip r:embed="rId4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056308" y="2870918"/>
                <a:ext cx="194791" cy="17708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68" name="Group 235"/>
            <p:cNvGrpSpPr>
              <a:grpSpLocks/>
            </p:cNvGrpSpPr>
            <p:nvPr/>
          </p:nvGrpSpPr>
          <p:grpSpPr bwMode="auto">
            <a:xfrm>
              <a:off x="7391400" y="3048000"/>
              <a:ext cx="381000" cy="381000"/>
              <a:chOff x="5029200" y="2743200"/>
              <a:chExt cx="381000" cy="381000"/>
            </a:xfrm>
          </p:grpSpPr>
          <p:sp>
            <p:nvSpPr>
              <p:cNvPr id="140" name="Oval 139"/>
              <p:cNvSpPr/>
              <p:nvPr/>
            </p:nvSpPr>
            <p:spPr bwMode="auto">
              <a:xfrm>
                <a:off x="50292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4" name="Picture 233" descr="TP_tmp.png"/>
              <p:cNvPicPr>
                <a:picLocks noChangeAspect="1"/>
              </p:cNvPicPr>
              <p:nvPr>
                <p:custDataLst>
                  <p:tags r:id="rId20"/>
                </p:custDataLst>
              </p:nvPr>
            </p:nvPicPr>
            <p:blipFill>
              <a:blip r:embed="rId4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123108" y="2870918"/>
                <a:ext cx="194791" cy="17708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69" name="Group 238"/>
            <p:cNvGrpSpPr>
              <a:grpSpLocks/>
            </p:cNvGrpSpPr>
            <p:nvPr/>
          </p:nvGrpSpPr>
          <p:grpSpPr bwMode="auto">
            <a:xfrm>
              <a:off x="8458200" y="3048000"/>
              <a:ext cx="381000" cy="381000"/>
              <a:chOff x="6096000" y="2743200"/>
              <a:chExt cx="381000" cy="381000"/>
            </a:xfrm>
          </p:grpSpPr>
          <p:sp>
            <p:nvSpPr>
              <p:cNvPr id="146" name="Oval 145"/>
              <p:cNvSpPr/>
              <p:nvPr/>
            </p:nvSpPr>
            <p:spPr bwMode="auto">
              <a:xfrm>
                <a:off x="60960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37" name="Picture 236" descr="TP_tmp.png"/>
              <p:cNvPicPr>
                <a:picLocks noChangeAspect="1"/>
              </p:cNvPicPr>
              <p:nvPr>
                <p:custDataLst>
                  <p:tags r:id="rId19"/>
                </p:custDataLst>
              </p:nvPr>
            </p:nvPicPr>
            <p:blipFill>
              <a:blip r:embed="rId4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189908" y="2870918"/>
                <a:ext cx="194791" cy="17708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70" name="Group 241"/>
            <p:cNvGrpSpPr>
              <a:grpSpLocks/>
            </p:cNvGrpSpPr>
            <p:nvPr/>
          </p:nvGrpSpPr>
          <p:grpSpPr bwMode="auto">
            <a:xfrm>
              <a:off x="9525000" y="3048000"/>
              <a:ext cx="381000" cy="381000"/>
              <a:chOff x="7162800" y="2743200"/>
              <a:chExt cx="381000" cy="381000"/>
            </a:xfrm>
          </p:grpSpPr>
          <p:sp>
            <p:nvSpPr>
              <p:cNvPr id="152" name="Oval 151"/>
              <p:cNvSpPr/>
              <p:nvPr/>
            </p:nvSpPr>
            <p:spPr bwMode="auto">
              <a:xfrm>
                <a:off x="71628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0" name="Picture 239" descr="TP_tmp.png"/>
              <p:cNvPicPr>
                <a:picLocks noChangeAspect="1"/>
              </p:cNvPicPr>
              <p:nvPr>
                <p:custDataLst>
                  <p:tags r:id="rId18"/>
                </p:custDataLst>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256708" y="2870918"/>
                <a:ext cx="194791" cy="17708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71" name="Group 244"/>
            <p:cNvGrpSpPr>
              <a:grpSpLocks/>
            </p:cNvGrpSpPr>
            <p:nvPr/>
          </p:nvGrpSpPr>
          <p:grpSpPr bwMode="auto">
            <a:xfrm>
              <a:off x="10591800" y="3048000"/>
              <a:ext cx="381000" cy="381000"/>
              <a:chOff x="8229600" y="2743200"/>
              <a:chExt cx="381000" cy="381000"/>
            </a:xfrm>
          </p:grpSpPr>
          <p:sp>
            <p:nvSpPr>
              <p:cNvPr id="155" name="Oval 154"/>
              <p:cNvSpPr/>
              <p:nvPr/>
            </p:nvSpPr>
            <p:spPr bwMode="auto">
              <a:xfrm>
                <a:off x="8229600" y="27432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3" name="Picture 242" descr="TP_tmp.png"/>
              <p:cNvPicPr>
                <a:picLocks noChangeAspect="1"/>
              </p:cNvPicPr>
              <p:nvPr>
                <p:custDataLst>
                  <p:tags r:id="rId17"/>
                </p:custDataLst>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23508" y="2870918"/>
                <a:ext cx="194791" cy="177083"/>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72" name="Group 247"/>
            <p:cNvGrpSpPr>
              <a:grpSpLocks/>
            </p:cNvGrpSpPr>
            <p:nvPr/>
          </p:nvGrpSpPr>
          <p:grpSpPr bwMode="auto">
            <a:xfrm>
              <a:off x="3657600" y="3733800"/>
              <a:ext cx="381000" cy="381000"/>
              <a:chOff x="1295400" y="3276600"/>
              <a:chExt cx="381000" cy="381000"/>
            </a:xfrm>
          </p:grpSpPr>
          <p:sp>
            <p:nvSpPr>
              <p:cNvPr id="164" name="Oval 163"/>
              <p:cNvSpPr/>
              <p:nvPr/>
            </p:nvSpPr>
            <p:spPr bwMode="auto">
              <a:xfrm>
                <a:off x="1295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46" name="Picture 245" descr="TP_tmp.png"/>
              <p:cNvPicPr>
                <a:picLocks noChangeAspect="1"/>
              </p:cNvPicPr>
              <p:nvPr>
                <p:custDataLst>
                  <p:tags r:id="rId16"/>
                </p:custDataLst>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336183" y="3404318"/>
                <a:ext cx="301040" cy="194791"/>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73" name="Group 204"/>
            <p:cNvGrpSpPr>
              <a:grpSpLocks/>
            </p:cNvGrpSpPr>
            <p:nvPr/>
          </p:nvGrpSpPr>
          <p:grpSpPr bwMode="auto">
            <a:xfrm>
              <a:off x="5791200" y="3733800"/>
              <a:ext cx="381000" cy="381000"/>
              <a:chOff x="3429000" y="3276600"/>
              <a:chExt cx="381000" cy="381000"/>
            </a:xfrm>
          </p:grpSpPr>
          <p:sp>
            <p:nvSpPr>
              <p:cNvPr id="170" name="Oval 169"/>
              <p:cNvSpPr/>
              <p:nvPr/>
            </p:nvSpPr>
            <p:spPr bwMode="auto">
              <a:xfrm>
                <a:off x="34290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3" name="Picture 202" descr="TP_tmp.png"/>
              <p:cNvPicPr>
                <a:picLocks noChangeAspect="1"/>
              </p:cNvPicPr>
              <p:nvPr>
                <p:custDataLst>
                  <p:tags r:id="rId15"/>
                </p:custDataLst>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469784" y="3404318"/>
                <a:ext cx="301040" cy="194791"/>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74" name="Group 253"/>
            <p:cNvGrpSpPr>
              <a:grpSpLocks/>
            </p:cNvGrpSpPr>
            <p:nvPr/>
          </p:nvGrpSpPr>
          <p:grpSpPr bwMode="auto">
            <a:xfrm>
              <a:off x="7924800" y="3733800"/>
              <a:ext cx="381000" cy="381000"/>
              <a:chOff x="5562600" y="3276600"/>
              <a:chExt cx="381000" cy="381000"/>
            </a:xfrm>
          </p:grpSpPr>
          <p:sp>
            <p:nvSpPr>
              <p:cNvPr id="176" name="Oval 175"/>
              <p:cNvSpPr/>
              <p:nvPr/>
            </p:nvSpPr>
            <p:spPr bwMode="auto">
              <a:xfrm>
                <a:off x="55626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2" name="Picture 251" descr="TP_tmp.png"/>
              <p:cNvPicPr>
                <a:picLocks noChangeAspect="1"/>
              </p:cNvPicPr>
              <p:nvPr>
                <p:custDataLst>
                  <p:tags r:id="rId14"/>
                </p:custDataLst>
              </p:nvPr>
            </p:nvPicPr>
            <p:blipFill>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603384" y="3404318"/>
                <a:ext cx="301040" cy="194791"/>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75" name="Group 201"/>
            <p:cNvGrpSpPr>
              <a:grpSpLocks/>
            </p:cNvGrpSpPr>
            <p:nvPr/>
          </p:nvGrpSpPr>
          <p:grpSpPr bwMode="auto">
            <a:xfrm>
              <a:off x="10134600" y="3733800"/>
              <a:ext cx="381000" cy="381000"/>
              <a:chOff x="7772400" y="3276600"/>
              <a:chExt cx="381000" cy="381000"/>
            </a:xfrm>
          </p:grpSpPr>
          <p:sp>
            <p:nvSpPr>
              <p:cNvPr id="182" name="Oval 181"/>
              <p:cNvSpPr/>
              <p:nvPr/>
            </p:nvSpPr>
            <p:spPr bwMode="auto">
              <a:xfrm>
                <a:off x="7772400" y="32766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55" name="Picture 254" descr="TP_tmp.png"/>
              <p:cNvPicPr>
                <a:picLocks noChangeAspect="1"/>
              </p:cNvPicPr>
              <p:nvPr>
                <p:custDataLst>
                  <p:tags r:id="rId13"/>
                </p:custDataLst>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813184" y="3404318"/>
                <a:ext cx="301040" cy="194791"/>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76" name="Group 207"/>
            <p:cNvGrpSpPr>
              <a:grpSpLocks/>
            </p:cNvGrpSpPr>
            <p:nvPr/>
          </p:nvGrpSpPr>
          <p:grpSpPr bwMode="auto">
            <a:xfrm>
              <a:off x="4649788" y="4343400"/>
              <a:ext cx="530225" cy="381000"/>
              <a:chOff x="2287880" y="3810000"/>
              <a:chExt cx="531247" cy="381000"/>
            </a:xfrm>
          </p:grpSpPr>
          <p:sp>
            <p:nvSpPr>
              <p:cNvPr id="188" name="Oval 187"/>
              <p:cNvSpPr/>
              <p:nvPr/>
            </p:nvSpPr>
            <p:spPr bwMode="auto">
              <a:xfrm>
                <a:off x="2362636" y="3810000"/>
                <a:ext cx="38014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6" name="Picture 205" descr="TP_tmp.png"/>
              <p:cNvPicPr>
                <a:picLocks noChangeAspect="1"/>
              </p:cNvPicPr>
              <p:nvPr>
                <p:custDataLst>
                  <p:tags r:id="rId12"/>
                </p:custDataLst>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287880" y="3937718"/>
                <a:ext cx="531247" cy="194791"/>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77" name="Group 210"/>
            <p:cNvGrpSpPr>
              <a:grpSpLocks/>
            </p:cNvGrpSpPr>
            <p:nvPr/>
          </p:nvGrpSpPr>
          <p:grpSpPr bwMode="auto">
            <a:xfrm>
              <a:off x="8924925" y="4343400"/>
              <a:ext cx="514350" cy="381000"/>
              <a:chOff x="6563934" y="3810000"/>
              <a:chExt cx="513539" cy="381000"/>
            </a:xfrm>
          </p:grpSpPr>
          <p:sp>
            <p:nvSpPr>
              <p:cNvPr id="194" name="Oval 193"/>
              <p:cNvSpPr/>
              <p:nvPr/>
            </p:nvSpPr>
            <p:spPr bwMode="auto">
              <a:xfrm>
                <a:off x="6628919" y="3810000"/>
                <a:ext cx="381984"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09" name="Picture 208" descr="TP_tmp.png"/>
              <p:cNvPicPr>
                <a:picLocks noChangeAspect="1"/>
              </p:cNvPicPr>
              <p:nvPr>
                <p:custDataLst>
                  <p:tags r:id="rId11"/>
                </p:custDataLst>
              </p:nvPr>
            </p:nvPicPr>
            <p:blipFill>
              <a:blip r:embed="rId5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563934" y="3937718"/>
                <a:ext cx="513539" cy="194791"/>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grpSp>
          <p:nvGrpSpPr>
            <p:cNvPr id="49178" name="Group 213"/>
            <p:cNvGrpSpPr>
              <a:grpSpLocks/>
            </p:cNvGrpSpPr>
            <p:nvPr/>
          </p:nvGrpSpPr>
          <p:grpSpPr bwMode="auto">
            <a:xfrm>
              <a:off x="6934200" y="5029200"/>
              <a:ext cx="381000" cy="381000"/>
              <a:chOff x="4572000" y="4191000"/>
              <a:chExt cx="381000" cy="381000"/>
            </a:xfrm>
          </p:grpSpPr>
          <p:sp>
            <p:nvSpPr>
              <p:cNvPr id="200" name="Oval 199"/>
              <p:cNvSpPr/>
              <p:nvPr/>
            </p:nvSpPr>
            <p:spPr bwMode="auto">
              <a:xfrm>
                <a:off x="4572000" y="4191000"/>
                <a:ext cx="381000" cy="381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2400" b="1" dirty="0"/>
              </a:p>
            </p:txBody>
          </p:sp>
          <p:pic>
            <p:nvPicPr>
              <p:cNvPr id="212" name="Picture 211" descr="TP_tmp.png"/>
              <p:cNvPicPr>
                <a:picLocks noChangeAspect="1"/>
              </p:cNvPicPr>
              <p:nvPr>
                <p:custDataLst>
                  <p:tags r:id="rId10"/>
                </p:custDataLst>
              </p:nvPr>
            </p:nvPicPr>
            <p:blipFill>
              <a:blip r:embed="rId5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701325" y="4318718"/>
                <a:ext cx="123958" cy="141666"/>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grpSp>
        <p:cxnSp>
          <p:nvCxnSpPr>
            <p:cNvPr id="225" name="Straight Arrow Connector 224"/>
            <p:cNvCxnSpPr>
              <a:stCxn id="38" idx="4"/>
              <a:endCxn id="116" idx="0"/>
            </p:cNvCxnSpPr>
            <p:nvPr/>
          </p:nvCxnSpPr>
          <p:spPr bwMode="auto">
            <a:xfrm flipH="1">
              <a:off x="33147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28" name="Straight Arrow Connector 227"/>
            <p:cNvCxnSpPr>
              <a:stCxn id="44" idx="4"/>
              <a:endCxn id="116" idx="0"/>
            </p:cNvCxnSpPr>
            <p:nvPr/>
          </p:nvCxnSpPr>
          <p:spPr bwMode="auto">
            <a:xfrm flipH="1">
              <a:off x="33147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79" name="Straight Arrow Connector 278"/>
            <p:cNvCxnSpPr>
              <a:stCxn id="16" idx="4"/>
              <a:endCxn id="122" idx="0"/>
            </p:cNvCxnSpPr>
            <p:nvPr/>
          </p:nvCxnSpPr>
          <p:spPr bwMode="auto">
            <a:xfrm>
              <a:off x="3543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3" name="Straight Arrow Connector 282"/>
            <p:cNvCxnSpPr>
              <a:stCxn id="44" idx="4"/>
              <a:endCxn id="122" idx="0"/>
            </p:cNvCxnSpPr>
            <p:nvPr/>
          </p:nvCxnSpPr>
          <p:spPr bwMode="auto">
            <a:xfrm flipH="1">
              <a:off x="43815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6" name="Straight Arrow Connector 285"/>
            <p:cNvCxnSpPr>
              <a:stCxn id="50" idx="4"/>
              <a:endCxn id="122" idx="0"/>
            </p:cNvCxnSpPr>
            <p:nvPr/>
          </p:nvCxnSpPr>
          <p:spPr bwMode="auto">
            <a:xfrm flipH="1">
              <a:off x="43815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89" name="Straight Arrow Connector 288"/>
            <p:cNvCxnSpPr>
              <a:stCxn id="38" idx="4"/>
              <a:endCxn id="140" idx="0"/>
            </p:cNvCxnSpPr>
            <p:nvPr/>
          </p:nvCxnSpPr>
          <p:spPr bwMode="auto">
            <a:xfrm>
              <a:off x="46101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3" name="Straight Arrow Connector 292"/>
            <p:cNvCxnSpPr>
              <a:stCxn id="56" idx="4"/>
              <a:endCxn id="140" idx="0"/>
            </p:cNvCxnSpPr>
            <p:nvPr/>
          </p:nvCxnSpPr>
          <p:spPr bwMode="auto">
            <a:xfrm flipH="1">
              <a:off x="75819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6" name="Straight Arrow Connector 295"/>
            <p:cNvCxnSpPr>
              <a:stCxn id="68" idx="4"/>
              <a:endCxn id="140" idx="0"/>
            </p:cNvCxnSpPr>
            <p:nvPr/>
          </p:nvCxnSpPr>
          <p:spPr bwMode="auto">
            <a:xfrm flipH="1">
              <a:off x="7581900" y="2667000"/>
              <a:ext cx="2362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99" name="Straight Arrow Connector 298"/>
            <p:cNvCxnSpPr>
              <a:stCxn id="68" idx="4"/>
              <a:endCxn id="155" idx="0"/>
            </p:cNvCxnSpPr>
            <p:nvPr/>
          </p:nvCxnSpPr>
          <p:spPr bwMode="auto">
            <a:xfrm>
              <a:off x="9944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3" name="Straight Arrow Connector 302"/>
            <p:cNvCxnSpPr>
              <a:stCxn id="68" idx="4"/>
              <a:endCxn id="152" idx="0"/>
            </p:cNvCxnSpPr>
            <p:nvPr/>
          </p:nvCxnSpPr>
          <p:spPr bwMode="auto">
            <a:xfrm flipH="1">
              <a:off x="97155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07" name="Straight Arrow Connector 306"/>
            <p:cNvCxnSpPr>
              <a:stCxn id="62" idx="4"/>
              <a:endCxn id="155" idx="0"/>
            </p:cNvCxnSpPr>
            <p:nvPr/>
          </p:nvCxnSpPr>
          <p:spPr bwMode="auto">
            <a:xfrm>
              <a:off x="88773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0" name="Straight Arrow Connector 309"/>
            <p:cNvCxnSpPr>
              <a:stCxn id="56" idx="4"/>
              <a:endCxn id="155" idx="0"/>
            </p:cNvCxnSpPr>
            <p:nvPr/>
          </p:nvCxnSpPr>
          <p:spPr bwMode="auto">
            <a:xfrm>
              <a:off x="7810500" y="2667000"/>
              <a:ext cx="29718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3" name="Straight Arrow Connector 312"/>
            <p:cNvCxnSpPr>
              <a:stCxn id="50" idx="4"/>
              <a:endCxn id="146" idx="0"/>
            </p:cNvCxnSpPr>
            <p:nvPr/>
          </p:nvCxnSpPr>
          <p:spPr bwMode="auto">
            <a:xfrm>
              <a:off x="67437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17" name="Straight Arrow Connector 316"/>
            <p:cNvCxnSpPr>
              <a:stCxn id="56" idx="4"/>
              <a:endCxn id="146" idx="0"/>
            </p:cNvCxnSpPr>
            <p:nvPr/>
          </p:nvCxnSpPr>
          <p:spPr bwMode="auto">
            <a:xfrm>
              <a:off x="78105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0" name="Straight Arrow Connector 319"/>
            <p:cNvCxnSpPr>
              <a:stCxn id="44" idx="4"/>
              <a:endCxn id="134" idx="0"/>
            </p:cNvCxnSpPr>
            <p:nvPr/>
          </p:nvCxnSpPr>
          <p:spPr bwMode="auto">
            <a:xfrm>
              <a:off x="56769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3" name="Straight Arrow Connector 322"/>
            <p:cNvCxnSpPr>
              <a:stCxn id="50" idx="4"/>
              <a:endCxn id="134" idx="0"/>
            </p:cNvCxnSpPr>
            <p:nvPr/>
          </p:nvCxnSpPr>
          <p:spPr bwMode="auto">
            <a:xfrm flipH="1">
              <a:off x="65151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6" name="Straight Arrow Connector 325"/>
            <p:cNvCxnSpPr>
              <a:stCxn id="44" idx="4"/>
              <a:endCxn id="128" idx="0"/>
            </p:cNvCxnSpPr>
            <p:nvPr/>
          </p:nvCxnSpPr>
          <p:spPr bwMode="auto">
            <a:xfrm flipH="1">
              <a:off x="54483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29" name="Straight Arrow Connector 328"/>
            <p:cNvCxnSpPr>
              <a:stCxn id="38" idx="4"/>
              <a:endCxn id="128" idx="0"/>
            </p:cNvCxnSpPr>
            <p:nvPr/>
          </p:nvCxnSpPr>
          <p:spPr bwMode="auto">
            <a:xfrm>
              <a:off x="46101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2" name="Straight Arrow Connector 331"/>
            <p:cNvCxnSpPr>
              <a:stCxn id="50" idx="4"/>
              <a:endCxn id="128" idx="0"/>
            </p:cNvCxnSpPr>
            <p:nvPr/>
          </p:nvCxnSpPr>
          <p:spPr bwMode="auto">
            <a:xfrm flipH="1">
              <a:off x="54483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5" name="Straight Arrow Connector 334"/>
            <p:cNvCxnSpPr>
              <a:stCxn id="56" idx="4"/>
              <a:endCxn id="134" idx="0"/>
            </p:cNvCxnSpPr>
            <p:nvPr/>
          </p:nvCxnSpPr>
          <p:spPr bwMode="auto">
            <a:xfrm flipH="1">
              <a:off x="6515100" y="2667000"/>
              <a:ext cx="12954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38" name="Straight Arrow Connector 337"/>
            <p:cNvCxnSpPr>
              <a:stCxn id="62" idx="4"/>
              <a:endCxn id="146" idx="0"/>
            </p:cNvCxnSpPr>
            <p:nvPr/>
          </p:nvCxnSpPr>
          <p:spPr bwMode="auto">
            <a:xfrm flipH="1">
              <a:off x="8648700" y="2667000"/>
              <a:ext cx="2286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2" name="Straight Arrow Connector 341"/>
            <p:cNvCxnSpPr>
              <a:stCxn id="62" idx="4"/>
              <a:endCxn id="152" idx="0"/>
            </p:cNvCxnSpPr>
            <p:nvPr/>
          </p:nvCxnSpPr>
          <p:spPr bwMode="auto">
            <a:xfrm>
              <a:off x="8877300" y="2667000"/>
              <a:ext cx="8382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5" name="Straight Arrow Connector 344"/>
            <p:cNvCxnSpPr>
              <a:stCxn id="56" idx="4"/>
              <a:endCxn id="152" idx="0"/>
            </p:cNvCxnSpPr>
            <p:nvPr/>
          </p:nvCxnSpPr>
          <p:spPr bwMode="auto">
            <a:xfrm>
              <a:off x="7810500" y="2667000"/>
              <a:ext cx="1905000" cy="381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48" name="Straight Arrow Connector 347"/>
            <p:cNvCxnSpPr>
              <a:stCxn id="116" idx="4"/>
              <a:endCxn id="164" idx="0"/>
            </p:cNvCxnSpPr>
            <p:nvPr/>
          </p:nvCxnSpPr>
          <p:spPr bwMode="auto">
            <a:xfrm>
              <a:off x="3314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1" name="Straight Arrow Connector 350"/>
            <p:cNvCxnSpPr>
              <a:stCxn id="122" idx="4"/>
              <a:endCxn id="164" idx="0"/>
            </p:cNvCxnSpPr>
            <p:nvPr/>
          </p:nvCxnSpPr>
          <p:spPr bwMode="auto">
            <a:xfrm flipH="1">
              <a:off x="38481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5" name="Straight Arrow Connector 354"/>
            <p:cNvCxnSpPr>
              <a:stCxn id="134" idx="4"/>
              <a:endCxn id="170" idx="0"/>
            </p:cNvCxnSpPr>
            <p:nvPr/>
          </p:nvCxnSpPr>
          <p:spPr bwMode="auto">
            <a:xfrm flipH="1">
              <a:off x="59817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58" name="Straight Arrow Connector 357"/>
            <p:cNvCxnSpPr>
              <a:stCxn id="146" idx="4"/>
              <a:endCxn id="176" idx="0"/>
            </p:cNvCxnSpPr>
            <p:nvPr/>
          </p:nvCxnSpPr>
          <p:spPr bwMode="auto">
            <a:xfrm flipH="1">
              <a:off x="8115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1" name="Straight Arrow Connector 360"/>
            <p:cNvCxnSpPr>
              <a:stCxn id="155" idx="4"/>
              <a:endCxn id="182" idx="0"/>
            </p:cNvCxnSpPr>
            <p:nvPr/>
          </p:nvCxnSpPr>
          <p:spPr bwMode="auto">
            <a:xfrm flipH="1">
              <a:off x="10325100" y="3429000"/>
              <a:ext cx="4572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4" name="Straight Arrow Connector 363"/>
            <p:cNvCxnSpPr>
              <a:stCxn id="152" idx="4"/>
              <a:endCxn id="182" idx="0"/>
            </p:cNvCxnSpPr>
            <p:nvPr/>
          </p:nvCxnSpPr>
          <p:spPr bwMode="auto">
            <a:xfrm>
              <a:off x="9715500" y="3429000"/>
              <a:ext cx="6096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67" name="Straight Arrow Connector 366"/>
            <p:cNvCxnSpPr>
              <a:stCxn id="140" idx="4"/>
              <a:endCxn id="176" idx="0"/>
            </p:cNvCxnSpPr>
            <p:nvPr/>
          </p:nvCxnSpPr>
          <p:spPr bwMode="auto">
            <a:xfrm>
              <a:off x="75819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0" name="Straight Arrow Connector 369"/>
            <p:cNvCxnSpPr>
              <a:stCxn id="128" idx="4"/>
              <a:endCxn id="170" idx="0"/>
            </p:cNvCxnSpPr>
            <p:nvPr/>
          </p:nvCxnSpPr>
          <p:spPr bwMode="auto">
            <a:xfrm>
              <a:off x="5448300" y="3429000"/>
              <a:ext cx="533400"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5" name="Straight Arrow Connector 374"/>
            <p:cNvCxnSpPr>
              <a:stCxn id="164" idx="4"/>
              <a:endCxn id="188" idx="0"/>
            </p:cNvCxnSpPr>
            <p:nvPr/>
          </p:nvCxnSpPr>
          <p:spPr bwMode="auto">
            <a:xfrm>
              <a:off x="38481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78" name="Straight Arrow Connector 377"/>
            <p:cNvCxnSpPr>
              <a:stCxn id="176" idx="4"/>
              <a:endCxn id="194" idx="0"/>
            </p:cNvCxnSpPr>
            <p:nvPr/>
          </p:nvCxnSpPr>
          <p:spPr bwMode="auto">
            <a:xfrm>
              <a:off x="8115300" y="4114800"/>
              <a:ext cx="1065213"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1" name="Straight Arrow Connector 380"/>
            <p:cNvCxnSpPr>
              <a:stCxn id="182" idx="4"/>
              <a:endCxn id="194" idx="0"/>
            </p:cNvCxnSpPr>
            <p:nvPr/>
          </p:nvCxnSpPr>
          <p:spPr bwMode="auto">
            <a:xfrm flipH="1">
              <a:off x="9180513" y="4114800"/>
              <a:ext cx="11445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4" name="Straight Arrow Connector 383"/>
            <p:cNvCxnSpPr>
              <a:stCxn id="170" idx="4"/>
              <a:endCxn id="188" idx="0"/>
            </p:cNvCxnSpPr>
            <p:nvPr/>
          </p:nvCxnSpPr>
          <p:spPr bwMode="auto">
            <a:xfrm flipH="1">
              <a:off x="4913313" y="4114800"/>
              <a:ext cx="1068387" cy="2286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87" name="Straight Arrow Connector 386"/>
            <p:cNvCxnSpPr>
              <a:stCxn id="194" idx="4"/>
              <a:endCxn id="200" idx="0"/>
            </p:cNvCxnSpPr>
            <p:nvPr/>
          </p:nvCxnSpPr>
          <p:spPr bwMode="auto">
            <a:xfrm flipH="1">
              <a:off x="7124700" y="4724400"/>
              <a:ext cx="2055813"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391" name="Straight Arrow Connector 390"/>
            <p:cNvCxnSpPr>
              <a:stCxn id="188" idx="4"/>
              <a:endCxn id="200" idx="0"/>
            </p:cNvCxnSpPr>
            <p:nvPr/>
          </p:nvCxnSpPr>
          <p:spPr bwMode="auto">
            <a:xfrm>
              <a:off x="4913313" y="4724400"/>
              <a:ext cx="2211387" cy="3048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pic>
        <p:nvPicPr>
          <p:cNvPr id="354" name="Picture 353" descr="TP_tmp.png"/>
          <p:cNvPicPr>
            <a:picLocks noChangeAspect="1"/>
          </p:cNvPicPr>
          <p:nvPr>
            <p:custDataLst>
              <p:tags r:id="rId1"/>
            </p:custDataLst>
          </p:nvPr>
        </p:nvPicPr>
        <p:blipFill>
          <a:blip r:embed="rId55" cstate="print">
            <a:extLst>
              <a:ext uri="{28A0092B-C50C-407E-A947-70E740481C1C}">
                <a14:useLocalDpi xmlns:a14="http://schemas.microsoft.com/office/drawing/2010/main" val="0"/>
              </a:ext>
            </a:extLst>
          </a:blip>
          <a:stretch>
            <a:fillRect/>
          </a:stretch>
        </p:blipFill>
        <p:spPr bwMode="auto">
          <a:xfrm>
            <a:off x="304800" y="1752600"/>
            <a:ext cx="11700169" cy="242376"/>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60" name="Picture 359" descr="TP_tmp.png"/>
          <p:cNvPicPr>
            <a:picLocks noChangeAspect="1"/>
          </p:cNvPicPr>
          <p:nvPr>
            <p:custDataLst>
              <p:tags r:id="rId2"/>
            </p:custDataLst>
          </p:nvPr>
        </p:nvPicPr>
        <p:blipFill>
          <a:blip r:embed="rId56" cstate="print">
            <a:extLst>
              <a:ext uri="{28A0092B-C50C-407E-A947-70E740481C1C}">
                <a14:useLocalDpi xmlns:a14="http://schemas.microsoft.com/office/drawing/2010/main" val="0"/>
              </a:ext>
            </a:extLst>
          </a:blip>
          <a:stretch>
            <a:fillRect/>
          </a:stretch>
        </p:blipFill>
        <p:spPr bwMode="auto">
          <a:xfrm>
            <a:off x="148831" y="2349403"/>
            <a:ext cx="2874831" cy="241397"/>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66" name="Picture 365" descr="TP_tmp.png"/>
          <p:cNvPicPr>
            <a:picLocks noChangeAspect="1"/>
          </p:cNvPicPr>
          <p:nvPr>
            <p:custDataLst>
              <p:tags r:id="rId3"/>
            </p:custDataLst>
          </p:nvPr>
        </p:nvPicPr>
        <p:blipFill>
          <a:blip r:embed="rId57" cstate="print">
            <a:extLst>
              <a:ext uri="{28A0092B-C50C-407E-A947-70E740481C1C}">
                <a14:useLocalDpi xmlns:a14="http://schemas.microsoft.com/office/drawing/2010/main" val="0"/>
              </a:ext>
            </a:extLst>
          </a:blip>
          <a:stretch>
            <a:fillRect/>
          </a:stretch>
        </p:blipFill>
        <p:spPr bwMode="auto">
          <a:xfrm>
            <a:off x="256761" y="2743200"/>
            <a:ext cx="2241038" cy="246269"/>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68" name="Picture 367" descr="TP_tmp.png"/>
          <p:cNvPicPr>
            <a:picLocks noChangeAspect="1"/>
          </p:cNvPicPr>
          <p:nvPr>
            <p:custDataLst>
              <p:tags r:id="rId4"/>
            </p:custDataLst>
          </p:nvPr>
        </p:nvPicPr>
        <p:blipFill>
          <a:blip r:embed="rId58" cstate="print">
            <a:extLst>
              <a:ext uri="{28A0092B-C50C-407E-A947-70E740481C1C}">
                <a14:useLocalDpi xmlns:a14="http://schemas.microsoft.com/office/drawing/2010/main" val="0"/>
              </a:ext>
            </a:extLst>
          </a:blip>
          <a:stretch>
            <a:fillRect/>
          </a:stretch>
        </p:blipFill>
        <p:spPr bwMode="auto">
          <a:xfrm>
            <a:off x="228600" y="3258931"/>
            <a:ext cx="2241038" cy="246269"/>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49220" name="TextBox 364"/>
          <p:cNvSpPr txBox="1">
            <a:spLocks noChangeArrowheads="1"/>
          </p:cNvSpPr>
          <p:nvPr/>
        </p:nvSpPr>
        <p:spPr bwMode="auto">
          <a:xfrm>
            <a:off x="446709" y="3000374"/>
            <a:ext cx="338138"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200"/>
              <a:t>…</a:t>
            </a:r>
          </a:p>
        </p:txBody>
      </p:sp>
      <p:pic>
        <p:nvPicPr>
          <p:cNvPr id="369" name="Picture 368" descr="TP_tmp.png"/>
          <p:cNvPicPr>
            <a:picLocks noChangeAspect="1"/>
          </p:cNvPicPr>
          <p:nvPr>
            <p:custDataLst>
              <p:tags r:id="rId5"/>
            </p:custDataLst>
          </p:nvPr>
        </p:nvPicPr>
        <p:blipFill>
          <a:blip r:embed="rId59" cstate="print">
            <a:extLst>
              <a:ext uri="{28A0092B-C50C-407E-A947-70E740481C1C}">
                <a14:useLocalDpi xmlns:a14="http://schemas.microsoft.com/office/drawing/2010/main" val="0"/>
              </a:ext>
            </a:extLst>
          </a:blip>
          <a:stretch>
            <a:fillRect/>
          </a:stretch>
        </p:blipFill>
        <p:spPr bwMode="auto">
          <a:xfrm>
            <a:off x="294308" y="3581400"/>
            <a:ext cx="1499856" cy="270465"/>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
        <p:nvSpPr>
          <p:cNvPr id="49222" name="TextBox 411"/>
          <p:cNvSpPr txBox="1">
            <a:spLocks noChangeArrowheads="1"/>
          </p:cNvSpPr>
          <p:nvPr/>
        </p:nvSpPr>
        <p:spPr bwMode="auto">
          <a:xfrm>
            <a:off x="413372" y="3733799"/>
            <a:ext cx="338137"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200"/>
              <a:t>…</a:t>
            </a:r>
          </a:p>
        </p:txBody>
      </p:sp>
      <p:pic>
        <p:nvPicPr>
          <p:cNvPr id="371" name="Picture 370" descr="TP_tmp.png"/>
          <p:cNvPicPr>
            <a:picLocks noChangeAspect="1"/>
          </p:cNvPicPr>
          <p:nvPr>
            <p:custDataLst>
              <p:tags r:id="rId6"/>
            </p:custDataLst>
          </p:nvPr>
        </p:nvPicPr>
        <p:blipFill>
          <a:blip r:embed="rId60" cstate="print">
            <a:extLst>
              <a:ext uri="{28A0092B-C50C-407E-A947-70E740481C1C}">
                <a14:useLocalDpi xmlns:a14="http://schemas.microsoft.com/office/drawing/2010/main" val="0"/>
              </a:ext>
            </a:extLst>
          </a:blip>
          <a:stretch>
            <a:fillRect/>
          </a:stretch>
        </p:blipFill>
        <p:spPr bwMode="auto">
          <a:xfrm>
            <a:off x="294307" y="4004230"/>
            <a:ext cx="1458293" cy="26297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72" name="Picture 371" descr="TP_tmp.png"/>
          <p:cNvPicPr>
            <a:picLocks noChangeAspect="1"/>
          </p:cNvPicPr>
          <p:nvPr>
            <p:custDataLst>
              <p:tags r:id="rId7"/>
            </p:custDataLst>
          </p:nvPr>
        </p:nvPicPr>
        <p:blipFill>
          <a:blip r:embed="rId61" cstate="print">
            <a:extLst>
              <a:ext uri="{28A0092B-C50C-407E-A947-70E740481C1C}">
                <a14:useLocalDpi xmlns:a14="http://schemas.microsoft.com/office/drawing/2010/main" val="0"/>
              </a:ext>
            </a:extLst>
          </a:blip>
          <a:stretch>
            <a:fillRect/>
          </a:stretch>
        </p:blipFill>
        <p:spPr bwMode="auto">
          <a:xfrm>
            <a:off x="294309" y="4621142"/>
            <a:ext cx="2022029" cy="255657"/>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73" name="Picture 372" descr="TP_tmp.png"/>
          <p:cNvPicPr>
            <a:picLocks noChangeAspect="1"/>
          </p:cNvPicPr>
          <p:nvPr>
            <p:custDataLst>
              <p:tags r:id="rId8"/>
            </p:custDataLst>
          </p:nvPr>
        </p:nvPicPr>
        <p:blipFill>
          <a:blip r:embed="rId62" cstate="print">
            <a:extLst>
              <a:ext uri="{28A0092B-C50C-407E-A947-70E740481C1C}">
                <a14:useLocalDpi xmlns:a14="http://schemas.microsoft.com/office/drawing/2010/main" val="0"/>
              </a:ext>
            </a:extLst>
          </a:blip>
          <a:stretch>
            <a:fillRect/>
          </a:stretch>
        </p:blipFill>
        <p:spPr bwMode="auto">
          <a:xfrm>
            <a:off x="294309" y="4320178"/>
            <a:ext cx="1991691" cy="251821"/>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374" name="Picture 373" descr="TP_tmp.png"/>
          <p:cNvPicPr>
            <a:picLocks noChangeAspect="1"/>
          </p:cNvPicPr>
          <p:nvPr>
            <p:custDataLst>
              <p:tags r:id="rId9"/>
            </p:custDataLst>
          </p:nvPr>
        </p:nvPicPr>
        <p:blipFill>
          <a:blip r:embed="rId63" cstate="print">
            <a:extLst>
              <a:ext uri="{28A0092B-C50C-407E-A947-70E740481C1C}">
                <a14:useLocalDpi xmlns:a14="http://schemas.microsoft.com/office/drawing/2010/main" val="0"/>
              </a:ext>
            </a:extLst>
          </a:blip>
          <a:stretch>
            <a:fillRect/>
          </a:stretch>
        </p:blipFill>
        <p:spPr bwMode="auto">
          <a:xfrm>
            <a:off x="381000" y="5073225"/>
            <a:ext cx="2133600" cy="260775"/>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spTree>
    <p:extLst>
      <p:ext uri="{BB962C8B-B14F-4D97-AF65-F5344CB8AC3E}">
        <p14:creationId xmlns:p14="http://schemas.microsoft.com/office/powerpoint/2010/main" val="814377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6">
                                            <p:txEl>
                                              <p:pRg st="17" end="1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smtClean="0">
                <a:ea typeface="ＭＳ Ｐゴシック" pitchFamily="34" charset="-128"/>
              </a:rPr>
              <a:t>Polytrees</a:t>
            </a:r>
          </a:p>
        </p:txBody>
      </p:sp>
      <p:sp>
        <p:nvSpPr>
          <p:cNvPr id="50178" name="Content Placeholder 2"/>
          <p:cNvSpPr>
            <a:spLocks noGrp="1"/>
          </p:cNvSpPr>
          <p:nvPr>
            <p:ph idx="1"/>
          </p:nvPr>
        </p:nvSpPr>
        <p:spPr>
          <a:xfrm>
            <a:off x="1066800" y="1676399"/>
            <a:ext cx="10718800" cy="4449765"/>
          </a:xfrm>
        </p:spPr>
        <p:txBody>
          <a:bodyPr/>
          <a:lstStyle/>
          <a:p>
            <a:r>
              <a:rPr lang="en-US" sz="2400" dirty="0" smtClean="0">
                <a:ea typeface="ＭＳ Ｐゴシック" pitchFamily="34" charset="-128"/>
              </a:rPr>
              <a:t>A </a:t>
            </a:r>
            <a:r>
              <a:rPr lang="en-US" sz="2400" dirty="0" err="1" smtClean="0">
                <a:ea typeface="ＭＳ Ｐゴシック" pitchFamily="34" charset="-128"/>
              </a:rPr>
              <a:t>polytree</a:t>
            </a:r>
            <a:r>
              <a:rPr lang="en-US" sz="2400" dirty="0" smtClean="0">
                <a:ea typeface="ＭＳ Ｐゴシック" pitchFamily="34" charset="-128"/>
              </a:rPr>
              <a:t> is a directed graph with no undirected cycles</a:t>
            </a:r>
          </a:p>
          <a:p>
            <a:endParaRPr lang="en-US" sz="2400" dirty="0" smtClean="0">
              <a:ea typeface="ＭＳ Ｐゴシック" pitchFamily="34" charset="-128"/>
            </a:endParaRPr>
          </a:p>
          <a:p>
            <a:r>
              <a:rPr lang="en-US" sz="2400" dirty="0" smtClean="0">
                <a:ea typeface="ＭＳ Ｐゴシック" pitchFamily="34" charset="-128"/>
              </a:rPr>
              <a:t>For poly-trees you can always find an ordering that is efficient </a:t>
            </a:r>
          </a:p>
          <a:p>
            <a:pPr lvl="1"/>
            <a:r>
              <a:rPr lang="en-US" sz="2000" dirty="0" smtClean="0">
                <a:ea typeface="ＭＳ Ｐゴシック" pitchFamily="34" charset="-128"/>
              </a:rPr>
              <a:t>Try it!!</a:t>
            </a:r>
          </a:p>
          <a:p>
            <a:pPr lvl="1"/>
            <a:endParaRPr lang="en-US" sz="2000" dirty="0" smtClean="0">
              <a:ea typeface="ＭＳ Ｐゴシック" pitchFamily="34" charset="-128"/>
            </a:endParaRPr>
          </a:p>
          <a:p>
            <a:r>
              <a:rPr lang="en-US" sz="2400" dirty="0" smtClean="0">
                <a:ea typeface="ＭＳ Ｐゴシック" pitchFamily="34" charset="-128"/>
              </a:rPr>
              <a:t>Cut-set conditioning for Bayes</a:t>
            </a:r>
            <a:r>
              <a:rPr lang="en-US" altLang="en-US" sz="2400" dirty="0" smtClean="0">
                <a:ea typeface="ＭＳ Ｐゴシック" pitchFamily="34" charset="-128"/>
              </a:rPr>
              <a:t>’</a:t>
            </a:r>
            <a:r>
              <a:rPr lang="en-US" sz="2400" dirty="0" smtClean="0">
                <a:ea typeface="ＭＳ Ｐゴシック" pitchFamily="34" charset="-128"/>
              </a:rPr>
              <a:t> net inference</a:t>
            </a:r>
          </a:p>
          <a:p>
            <a:pPr lvl="6"/>
            <a:endParaRPr lang="en-US" sz="500" dirty="0" smtClean="0">
              <a:ea typeface="ＭＳ Ｐゴシック" pitchFamily="34" charset="-128"/>
            </a:endParaRPr>
          </a:p>
          <a:p>
            <a:pPr lvl="1"/>
            <a:r>
              <a:rPr lang="en-US" sz="2000" dirty="0" smtClean="0">
                <a:ea typeface="ＭＳ Ｐゴシック" pitchFamily="34" charset="-128"/>
              </a:rPr>
              <a:t>Choose set of variables such that if removed only a </a:t>
            </a:r>
            <a:r>
              <a:rPr lang="en-US" sz="2000" dirty="0" err="1" smtClean="0">
                <a:ea typeface="ＭＳ Ｐゴシック" pitchFamily="34" charset="-128"/>
              </a:rPr>
              <a:t>polytree</a:t>
            </a:r>
            <a:r>
              <a:rPr lang="en-US" sz="2000" dirty="0" smtClean="0">
                <a:ea typeface="ＭＳ Ｐゴシック" pitchFamily="34" charset="-128"/>
              </a:rPr>
              <a:t> remains</a:t>
            </a:r>
          </a:p>
          <a:p>
            <a:pPr lvl="1"/>
            <a:r>
              <a:rPr lang="en-US" sz="2000" dirty="0" smtClean="0">
                <a:ea typeface="ＭＳ Ｐゴシック" pitchFamily="34" charset="-128"/>
              </a:rPr>
              <a:t>Exercise: Think about how the specifics would work out!</a:t>
            </a:r>
          </a:p>
          <a:p>
            <a:pPr lvl="1"/>
            <a:endParaRPr lang="en-US" sz="2000" dirty="0" smtClean="0">
              <a:ea typeface="ＭＳ Ｐゴシック" pitchFamily="34" charset="-128"/>
            </a:endParaRPr>
          </a:p>
          <a:p>
            <a:pPr lvl="1"/>
            <a:endParaRPr lang="en-US" sz="2000" dirty="0" smtClean="0">
              <a:ea typeface="ＭＳ Ｐゴシック" pitchFamily="34" charset="-128"/>
            </a:endParaRPr>
          </a:p>
        </p:txBody>
      </p:sp>
    </p:spTree>
    <p:extLst>
      <p:ext uri="{BB962C8B-B14F-4D97-AF65-F5344CB8AC3E}">
        <p14:creationId xmlns:p14="http://schemas.microsoft.com/office/powerpoint/2010/main" val="13375619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mtClean="0">
                <a:ea typeface="ＭＳ Ｐゴシック" pitchFamily="34" charset="-128"/>
              </a:rPr>
              <a:t>Bayes</a:t>
            </a:r>
            <a:r>
              <a:rPr lang="en-US" altLang="en-US" smtClean="0">
                <a:ea typeface="ＭＳ Ｐゴシック" pitchFamily="34" charset="-128"/>
              </a:rPr>
              <a:t>’</a:t>
            </a:r>
            <a:r>
              <a:rPr lang="en-US" smtClean="0">
                <a:ea typeface="ＭＳ Ｐゴシック" pitchFamily="34" charset="-128"/>
              </a:rPr>
              <a:t> Nets</a:t>
            </a:r>
          </a:p>
        </p:txBody>
      </p:sp>
      <p:sp>
        <p:nvSpPr>
          <p:cNvPr id="17410" name="Content Placeholder 2"/>
          <p:cNvSpPr>
            <a:spLocks noGrp="1"/>
          </p:cNvSpPr>
          <p:nvPr>
            <p:ph idx="1"/>
          </p:nvPr>
        </p:nvSpPr>
        <p:spPr>
          <a:xfrm>
            <a:off x="3352800" y="1447800"/>
            <a:ext cx="5410200" cy="4729164"/>
          </a:xfrm>
        </p:spPr>
        <p:txBody>
          <a:bodyPr/>
          <a:lstStyle/>
          <a:p>
            <a:r>
              <a:rPr lang="en-US" sz="2400" dirty="0" smtClean="0">
                <a:ea typeface="ＭＳ Ｐゴシック" pitchFamily="34" charset="-128"/>
              </a:rPr>
              <a:t>Representation</a:t>
            </a:r>
          </a:p>
          <a:p>
            <a:pPr lvl="6"/>
            <a:endParaRPr lang="en-US" sz="900" dirty="0" smtClean="0">
              <a:ea typeface="ＭＳ Ｐゴシック" pitchFamily="34" charset="-128"/>
            </a:endParaRPr>
          </a:p>
          <a:p>
            <a:pPr lvl="4"/>
            <a:endParaRPr lang="en-US" sz="200" dirty="0" smtClean="0">
              <a:ea typeface="ＭＳ Ｐゴシック" pitchFamily="34" charset="-128"/>
            </a:endParaRPr>
          </a:p>
          <a:p>
            <a:r>
              <a:rPr lang="en-US" sz="2400" dirty="0" smtClean="0">
                <a:ea typeface="ＭＳ Ｐゴシック" pitchFamily="34" charset="-128"/>
              </a:rPr>
              <a:t>Conditional Independences</a:t>
            </a:r>
          </a:p>
          <a:p>
            <a:pPr lvl="8"/>
            <a:endParaRPr lang="en-US" sz="900" dirty="0" smtClean="0">
              <a:ea typeface="ＭＳ Ｐゴシック" pitchFamily="34" charset="-128"/>
            </a:endParaRPr>
          </a:p>
          <a:p>
            <a:pPr lvl="4"/>
            <a:endParaRPr lang="en-US" sz="200" dirty="0" smtClean="0">
              <a:ea typeface="ＭＳ Ｐゴシック" pitchFamily="34" charset="-128"/>
            </a:endParaRPr>
          </a:p>
          <a:p>
            <a:r>
              <a:rPr lang="en-US" sz="2400" dirty="0" smtClean="0">
                <a:ea typeface="ＭＳ Ｐゴシック" pitchFamily="34" charset="-128"/>
              </a:rPr>
              <a:t>Probabilistic Inference</a:t>
            </a:r>
          </a:p>
          <a:p>
            <a:pPr lvl="7"/>
            <a:endParaRPr lang="en-US" sz="900" dirty="0" smtClean="0">
              <a:ea typeface="ＭＳ Ｐゴシック" pitchFamily="34" charset="-128"/>
            </a:endParaRPr>
          </a:p>
          <a:p>
            <a:pPr lvl="1"/>
            <a:r>
              <a:rPr lang="en-US" sz="2000" dirty="0" smtClean="0">
                <a:ea typeface="ＭＳ Ｐゴシック" pitchFamily="34" charset="-128"/>
              </a:rPr>
              <a:t>Enumeration (exact, exponential complexity)</a:t>
            </a:r>
          </a:p>
          <a:p>
            <a:pPr lvl="6"/>
            <a:endParaRPr lang="en-US" sz="900" dirty="0" smtClean="0">
              <a:ea typeface="ＭＳ Ｐゴシック" pitchFamily="34" charset="-128"/>
            </a:endParaRPr>
          </a:p>
          <a:p>
            <a:pPr lvl="1"/>
            <a:r>
              <a:rPr lang="en-US" sz="2000" dirty="0" smtClean="0">
                <a:ea typeface="ＭＳ Ｐゴシック" pitchFamily="34" charset="-128"/>
              </a:rPr>
              <a:t>Variable elimination (exact, worst-case exponential complexity, often better)</a:t>
            </a:r>
          </a:p>
          <a:p>
            <a:pPr lvl="6"/>
            <a:endParaRPr lang="en-US" sz="900" dirty="0" smtClean="0">
              <a:ea typeface="ＭＳ Ｐゴシック" pitchFamily="34" charset="-128"/>
            </a:endParaRPr>
          </a:p>
          <a:p>
            <a:pPr lvl="1"/>
            <a:r>
              <a:rPr lang="en-US" sz="2000" dirty="0" smtClean="0">
                <a:ea typeface="ＭＳ Ｐゴシック" pitchFamily="34" charset="-128"/>
              </a:rPr>
              <a:t>Inference is NP-complete</a:t>
            </a:r>
          </a:p>
          <a:p>
            <a:pPr lvl="5"/>
            <a:endParaRPr lang="en-US" sz="900" dirty="0" smtClean="0">
              <a:ea typeface="ＭＳ Ｐゴシック" pitchFamily="34" charset="-128"/>
            </a:endParaRPr>
          </a:p>
          <a:p>
            <a:pPr lvl="1"/>
            <a:r>
              <a:rPr lang="en-US" sz="2000" dirty="0" smtClean="0">
                <a:ea typeface="ＭＳ Ｐゴシック" pitchFamily="34" charset="-128"/>
              </a:rPr>
              <a:t>Sampling (approximate)</a:t>
            </a:r>
          </a:p>
          <a:p>
            <a:pPr lvl="5"/>
            <a:endParaRPr lang="en-US" sz="1200" dirty="0" smtClean="0">
              <a:ea typeface="ＭＳ Ｐゴシック" pitchFamily="34" charset="-128"/>
            </a:endParaRPr>
          </a:p>
          <a:p>
            <a:pPr lvl="3"/>
            <a:endParaRPr lang="en-US" sz="200" dirty="0" smtClean="0">
              <a:ea typeface="ＭＳ Ｐゴシック" pitchFamily="34" charset="-128"/>
            </a:endParaRPr>
          </a:p>
          <a:p>
            <a:r>
              <a:rPr lang="en-US" sz="2400" dirty="0" smtClean="0">
                <a:ea typeface="ＭＳ Ｐゴシック" pitchFamily="34" charset="-128"/>
              </a:rPr>
              <a:t>Learning Bayes</a:t>
            </a:r>
            <a:r>
              <a:rPr lang="en-US" altLang="en-US" sz="2400" dirty="0" smtClean="0">
                <a:ea typeface="ＭＳ Ｐゴシック" pitchFamily="34" charset="-128"/>
              </a:rPr>
              <a:t>’</a:t>
            </a:r>
            <a:r>
              <a:rPr lang="en-US" sz="2400" dirty="0" smtClean="0">
                <a:ea typeface="ＭＳ Ｐゴシック" pitchFamily="34" charset="-128"/>
              </a:rPr>
              <a:t> Nets from Data</a:t>
            </a:r>
          </a:p>
        </p:txBody>
      </p:sp>
      <p:pic>
        <p:nvPicPr>
          <p:cNvPr id="17412"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1524000"/>
            <a:ext cx="3487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2133600"/>
            <a:ext cx="3487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3352800"/>
            <a:ext cx="3487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4191000"/>
            <a:ext cx="3487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5029200"/>
            <a:ext cx="3487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454650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Common </a:t>
            </a:r>
            <a:r>
              <a:rPr lang="en-US" dirty="0" smtClean="0">
                <a:latin typeface="Calibri"/>
                <a:ea typeface="ＭＳ Ｐゴシック" pitchFamily="34" charset="-128"/>
                <a:cs typeface="Calibri"/>
              </a:rPr>
              <a:t>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smtClean="0">
                <a:latin typeface="Calibri"/>
                <a:ea typeface="ＭＳ Ｐゴシック" pitchFamily="34" charset="-128"/>
                <a:cs typeface="Calibri"/>
              </a:rPr>
              <a:t>This configuration is a </a:t>
            </a:r>
            <a:r>
              <a:rPr lang="ja-JP" altLang="en-US" sz="2400" dirty="0" smtClean="0">
                <a:latin typeface="Calibri"/>
                <a:ea typeface="ＭＳ Ｐゴシック" pitchFamily="34" charset="-128"/>
                <a:cs typeface="Calibri"/>
              </a:rPr>
              <a:t>“</a:t>
            </a:r>
            <a:r>
              <a:rPr lang="en-US" altLang="ja-JP" sz="2400" dirty="0" smtClean="0">
                <a:latin typeface="Calibri"/>
                <a:ea typeface="ＭＳ Ｐゴシック" pitchFamily="34" charset="-128"/>
                <a:cs typeface="Calibri"/>
              </a:rPr>
              <a:t>common cause</a:t>
            </a:r>
            <a:r>
              <a:rPr lang="ja-JP" altLang="en-US" sz="2400" dirty="0" smtClean="0">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1" eaLnBrk="1" hangingPunct="1">
              <a:lnSpc>
                <a:spcPct val="80000"/>
              </a:lnSpc>
            </a:pPr>
            <a:endParaRPr lang="en-US" sz="2400" dirty="0" smtClean="0">
              <a:latin typeface="Calibri"/>
              <a:ea typeface="ＭＳ Ｐゴシック" pitchFamily="34" charset="-128"/>
              <a:cs typeface="Calibri"/>
            </a:endParaRPr>
          </a:p>
          <a:p>
            <a:pPr lvl="3" eaLnBrk="1" hangingPunct="1">
              <a:lnSpc>
                <a:spcPct val="80000"/>
              </a:lnSpc>
            </a:pPr>
            <a:endParaRPr lang="en-US" sz="1600" dirty="0" smtClean="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smtClean="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smtClean="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a:lnSpc>
                <a:spcPct val="80000"/>
              </a:lnSpc>
            </a:pPr>
            <a:endParaRPr lang="en-US" sz="2400" dirty="0" smtClean="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smtClean="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a:t>
            </a:r>
            <a:r>
              <a:rPr lang="en-US" sz="2000" dirty="0" smtClean="0">
                <a:latin typeface="Calibri"/>
                <a:cs typeface="Calibri"/>
              </a:rPr>
              <a:t>due</a:t>
            </a:r>
            <a:endParaRPr lang="en-US" sz="2000" dirty="0">
              <a:latin typeface="Calibri"/>
              <a:cs typeface="Calibri"/>
            </a:endParaRP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smtClean="0">
                <a:latin typeface="Calibri"/>
                <a:cs typeface="Calibri"/>
              </a:rPr>
              <a:t>X</a:t>
            </a:r>
            <a:r>
              <a:rPr lang="en-US" sz="2000" dirty="0">
                <a:latin typeface="Calibri"/>
                <a:cs typeface="Calibri"/>
              </a:rPr>
              <a:t>: </a:t>
            </a:r>
            <a:r>
              <a:rPr lang="en-US" sz="2000" dirty="0" smtClean="0">
                <a:latin typeface="Calibri"/>
                <a:cs typeface="Calibri"/>
              </a:rPr>
              <a:t>Forums busy</a:t>
            </a:r>
            <a:endParaRPr lang="en-US" sz="2000" dirty="0">
              <a:latin typeface="Calibri"/>
              <a:cs typeface="Calibri"/>
            </a:endParaRP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smtClean="0">
                <a:latin typeface="Calibri"/>
                <a:cs typeface="Calibri"/>
              </a:rPr>
              <a:t>Z</a:t>
            </a:r>
            <a:r>
              <a:rPr lang="en-US" sz="2000" dirty="0">
                <a:latin typeface="Calibri"/>
                <a:cs typeface="Calibri"/>
              </a:rPr>
              <a:t>: </a:t>
            </a:r>
            <a:r>
              <a:rPr lang="en-US" sz="2000" dirty="0" smtClean="0">
                <a:latin typeface="Calibri"/>
                <a:cs typeface="Calibri"/>
              </a:rPr>
              <a:t>Office hours full</a:t>
            </a:r>
            <a:endParaRPr lang="en-US" sz="2000" dirty="0">
              <a:latin typeface="Calibri"/>
              <a:cs typeface="Calibri"/>
            </a:endParaRPr>
          </a:p>
        </p:txBody>
      </p:sp>
    </p:spTree>
    <p:extLst>
      <p:ext uri="{BB962C8B-B14F-4D97-AF65-F5344CB8AC3E}">
        <p14:creationId xmlns:p14="http://schemas.microsoft.com/office/powerpoint/2010/main" val="241488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r>
              <a:rPr lang="en-US" dirty="0">
                <a:latin typeface="Calibri"/>
                <a:ea typeface="ＭＳ Ｐゴシック" pitchFamily="34" charset="-128"/>
                <a:cs typeface="Calibri"/>
              </a:rPr>
              <a:t>Recap: Common </a:t>
            </a:r>
            <a:r>
              <a:rPr lang="en-US" dirty="0" smtClean="0">
                <a:latin typeface="Calibri"/>
                <a:ea typeface="ＭＳ Ｐゴシック" pitchFamily="34" charset="-128"/>
                <a:cs typeface="Calibri"/>
              </a:rPr>
              <a:t>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smtClean="0">
                <a:latin typeface="Calibri"/>
                <a:ea typeface="ＭＳ Ｐゴシック" pitchFamily="34" charset="-128"/>
                <a:cs typeface="Calibri"/>
              </a:rPr>
              <a:t>Last configuration: two causes of one effect (v-structures)</a:t>
            </a:r>
          </a:p>
          <a:p>
            <a:pPr eaLnBrk="1" hangingPunct="1"/>
            <a:endParaRPr lang="en-US" sz="2400" dirty="0" smtClean="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Z</a:t>
            </a:r>
            <a:r>
              <a:rPr lang="en-US" sz="1800" dirty="0">
                <a:latin typeface="Calibri"/>
                <a:cs typeface="Calibri"/>
              </a:rPr>
              <a:t>: </a:t>
            </a:r>
            <a:r>
              <a:rPr lang="en-US" sz="1800" dirty="0" smtClean="0">
                <a:latin typeface="Calibri"/>
                <a:cs typeface="Calibri"/>
              </a:rPr>
              <a:t>Traffic</a:t>
            </a:r>
            <a:endParaRPr lang="en-US" sz="1800" dirty="0">
              <a:latin typeface="Calibri"/>
              <a:cs typeface="Calibri"/>
            </a:endParaRP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smtClean="0">
                <a:latin typeface="Calibri"/>
                <a:ea typeface="ＭＳ Ｐゴシック" pitchFamily="34" charset="-128"/>
                <a:cs typeface="Calibri"/>
              </a:rPr>
              <a:t>Are X and Y independent?</a:t>
            </a:r>
          </a:p>
          <a:p>
            <a:pPr lvl="8"/>
            <a:endParaRPr lang="en-US" sz="8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Yes</a:t>
            </a:r>
            <a:r>
              <a:rPr lang="en-US" sz="2000" dirty="0" smtClean="0">
                <a:latin typeface="Calibri"/>
                <a:ea typeface="ＭＳ Ｐゴシック" pitchFamily="34" charset="-128"/>
                <a:cs typeface="Calibri"/>
              </a:rPr>
              <a:t>: the ballgame and the rain cause traffic, but they are not correlated</a:t>
            </a:r>
          </a:p>
          <a:p>
            <a:pPr lvl="8"/>
            <a:endParaRPr lang="en-US" sz="800" dirty="0" smtClean="0">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Still need to prove they must be (try it!)</a:t>
            </a:r>
          </a:p>
          <a:p>
            <a:pPr lvl="7"/>
            <a:endParaRPr lang="en-US" sz="1600" dirty="0" smtClean="0">
              <a:latin typeface="Calibri"/>
              <a:ea typeface="ＭＳ Ｐゴシック" pitchFamily="34" charset="-128"/>
              <a:cs typeface="Calibri"/>
            </a:endParaRPr>
          </a:p>
          <a:p>
            <a:r>
              <a:rPr lang="en-US" sz="2400" dirty="0" smtClean="0">
                <a:latin typeface="Calibri"/>
                <a:ea typeface="ＭＳ Ｐゴシック" pitchFamily="34" charset="-128"/>
                <a:cs typeface="Calibri"/>
              </a:rPr>
              <a:t>Are X </a:t>
            </a:r>
            <a:r>
              <a:rPr lang="en-US" sz="2400" smtClean="0">
                <a:latin typeface="Calibri"/>
                <a:ea typeface="ＭＳ Ｐゴシック" pitchFamily="34" charset="-128"/>
                <a:cs typeface="Calibri"/>
              </a:rPr>
              <a:t>and Y </a:t>
            </a:r>
            <a:r>
              <a:rPr lang="en-US" sz="2400" dirty="0" smtClean="0">
                <a:latin typeface="Calibri"/>
                <a:ea typeface="ＭＳ Ｐゴシック" pitchFamily="34" charset="-128"/>
                <a:cs typeface="Calibri"/>
              </a:rPr>
              <a:t>independent </a:t>
            </a:r>
            <a:r>
              <a:rPr lang="en-US" sz="2400" smtClean="0">
                <a:latin typeface="Calibri"/>
                <a:ea typeface="ＭＳ Ｐゴシック" pitchFamily="34" charset="-128"/>
                <a:cs typeface="Calibri"/>
              </a:rPr>
              <a:t>given Z?</a:t>
            </a:r>
            <a:endParaRPr lang="en-US" sz="2400" dirty="0" smtClean="0">
              <a:latin typeface="Calibri"/>
              <a:ea typeface="ＭＳ Ｐゴシック" pitchFamily="34" charset="-128"/>
              <a:cs typeface="Calibri"/>
            </a:endParaRPr>
          </a:p>
          <a:p>
            <a:pPr lvl="6"/>
            <a:endParaRPr lang="en-US" sz="1200" dirty="0" smtClean="0">
              <a:latin typeface="Calibri"/>
              <a:ea typeface="ＭＳ Ｐゴシック" pitchFamily="34" charset="-128"/>
              <a:cs typeface="Calibri"/>
            </a:endParaRPr>
          </a:p>
          <a:p>
            <a:pPr lvl="1"/>
            <a:r>
              <a:rPr lang="en-US" sz="2000" i="1" dirty="0" smtClean="0">
                <a:solidFill>
                  <a:srgbClr val="FF0000"/>
                </a:solidFill>
                <a:latin typeface="Calibri"/>
                <a:ea typeface="ＭＳ Ｐゴシック" pitchFamily="34" charset="-128"/>
                <a:cs typeface="Calibri"/>
              </a:rPr>
              <a:t>No</a:t>
            </a:r>
            <a:r>
              <a:rPr lang="en-US" sz="2000" dirty="0" smtClean="0">
                <a:latin typeface="Calibri"/>
                <a:ea typeface="ＭＳ Ｐゴシック" pitchFamily="34" charset="-128"/>
                <a:cs typeface="Calibri"/>
              </a:rPr>
              <a:t>: seeing traffic puts the rain and the ballgame in competition as explanation.</a:t>
            </a:r>
          </a:p>
          <a:p>
            <a:pPr lvl="7"/>
            <a:endParaRPr lang="en-US" sz="1600" dirty="0" smtClean="0">
              <a:latin typeface="Calibri"/>
              <a:ea typeface="ＭＳ Ｐゴシック" pitchFamily="34" charset="-128"/>
              <a:cs typeface="Calibri"/>
            </a:endParaRPr>
          </a:p>
          <a:p>
            <a:r>
              <a:rPr lang="en-US" sz="2400" dirty="0" smtClean="0">
                <a:solidFill>
                  <a:srgbClr val="CC0000"/>
                </a:solidFill>
                <a:latin typeface="Calibri"/>
                <a:ea typeface="ＭＳ Ｐゴシック" pitchFamily="34" charset="-128"/>
                <a:cs typeface="Calibri"/>
              </a:rPr>
              <a:t>This is backwards from the other cases</a:t>
            </a:r>
          </a:p>
          <a:p>
            <a:pPr lvl="8"/>
            <a:endParaRPr lang="en-US" sz="800" dirty="0" smtClean="0">
              <a:solidFill>
                <a:srgbClr val="CC0000"/>
              </a:solidFill>
              <a:latin typeface="Calibri"/>
              <a:ea typeface="ＭＳ Ｐゴシック" pitchFamily="34" charset="-128"/>
              <a:cs typeface="Calibri"/>
            </a:endParaRPr>
          </a:p>
          <a:p>
            <a:pPr lvl="1"/>
            <a:r>
              <a:rPr lang="en-US" sz="2000" dirty="0" smtClean="0">
                <a:latin typeface="Calibri"/>
                <a:ea typeface="ＭＳ Ｐゴシック" pitchFamily="34" charset="-128"/>
                <a:cs typeface="Calibri"/>
              </a:rPr>
              <a:t>Observing an effect </a:t>
            </a:r>
            <a:r>
              <a:rPr lang="en-US" sz="2000" dirty="0" smtClean="0">
                <a:solidFill>
                  <a:srgbClr val="CC0000"/>
                </a:solidFill>
                <a:latin typeface="Calibri"/>
                <a:ea typeface="ＭＳ Ｐゴシック" pitchFamily="34" charset="-128"/>
                <a:cs typeface="Calibri"/>
              </a:rPr>
              <a:t>activates </a:t>
            </a:r>
            <a:r>
              <a:rPr lang="en-US" sz="2000" dirty="0" smtClean="0">
                <a:latin typeface="Calibri"/>
                <a:ea typeface="ＭＳ Ｐゴシック" pitchFamily="34" charset="-128"/>
                <a:cs typeface="Calibri"/>
              </a:rPr>
              <a:t>influence between possible causes</a:t>
            </a:r>
            <a:r>
              <a:rPr lang="en-US" dirty="0" smtClean="0">
                <a:latin typeface="Calibri"/>
                <a:ea typeface="ＭＳ Ｐゴシック" pitchFamily="34" charset="-128"/>
                <a:cs typeface="Calibri"/>
              </a:rPr>
              <a:t>.</a:t>
            </a:r>
          </a:p>
          <a:p>
            <a:endParaRPr lang="en-US" sz="2800" dirty="0" smtClean="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a:t>
            </a:r>
            <a:r>
              <a:rPr lang="en-US" sz="1800" dirty="0" smtClean="0">
                <a:latin typeface="Calibri"/>
                <a:cs typeface="Calibri"/>
              </a:rPr>
              <a:t>Raining</a:t>
            </a:r>
            <a:endParaRPr lang="en-US" sz="1800" dirty="0">
              <a:latin typeface="Calibri"/>
              <a:cs typeface="Calibri"/>
            </a:endParaRP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smtClean="0">
                <a:latin typeface="Calibri"/>
                <a:cs typeface="Calibri"/>
              </a:rPr>
              <a:t>Y: Ballgame</a:t>
            </a:r>
            <a:endParaRPr lang="en-US" sz="18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smtClean="0"/>
              <a:t>The General </a:t>
            </a:r>
            <a:r>
              <a:rPr lang="en-US" dirty="0" smtClean="0"/>
              <a:t>Case for Independence</a:t>
            </a:r>
            <a:endParaRPr 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2944683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a:t>
            </a:r>
            <a:r>
              <a:rPr lang="en-US" sz="2800" dirty="0" smtClean="0"/>
              <a:t>given some </a:t>
            </a:r>
            <a:r>
              <a:rPr lang="en-US" sz="2800" dirty="0"/>
              <a:t>evidence)?</a:t>
            </a:r>
          </a:p>
          <a:p>
            <a:pPr eaLnBrk="1" hangingPunct="1"/>
            <a:endParaRPr lang="en-US" sz="2800" dirty="0" smtClean="0"/>
          </a:p>
          <a:p>
            <a:pPr eaLnBrk="1" hangingPunct="1"/>
            <a:r>
              <a:rPr lang="en-US" sz="2800" dirty="0" smtClean="0"/>
              <a:t>Solution: analyze the graph</a:t>
            </a:r>
          </a:p>
          <a:p>
            <a:pPr eaLnBrk="1" hangingPunct="1"/>
            <a:endParaRPr lang="en-US" sz="2800" dirty="0"/>
          </a:p>
          <a:p>
            <a:r>
              <a:rPr lang="en-US" sz="2800" dirty="0"/>
              <a:t>Any complex example can be </a:t>
            </a:r>
            <a:r>
              <a:rPr lang="en-US" sz="2800" dirty="0" smtClean="0"/>
              <a:t>broken</a:t>
            </a:r>
          </a:p>
          <a:p>
            <a:pPr marL="0" indent="0">
              <a:buNone/>
            </a:pPr>
            <a:r>
              <a:rPr lang="en-US" sz="2800" dirty="0" smtClean="0"/>
              <a:t>    into repetitions of the </a:t>
            </a:r>
            <a:r>
              <a:rPr lang="en-US" sz="2800" dirty="0"/>
              <a:t>three canonical </a:t>
            </a:r>
            <a:r>
              <a:rPr lang="en-US" sz="2800" dirty="0" smtClean="0"/>
              <a:t>cases</a:t>
            </a:r>
            <a:endParaRPr lang="en-US" sz="2800" dirty="0"/>
          </a:p>
          <a:p>
            <a:endParaRPr lang="en-US" sz="2800" dirty="0"/>
          </a:p>
          <a:p>
            <a:pPr marL="0" indent="0" eaLnBrk="1" hangingPunct="1">
              <a:buNone/>
            </a:pPr>
            <a:endParaRPr lang="en-US" sz="2800"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40663977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
  <p:tag name="PICTUREFILESIZE" val="1827"/>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10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A | B, E)&#10;\]&#10;\end{document}&#10;"/>
  <p:tag name="FILENAME" val="txp_fig"/>
  <p:tag name="FORMAT" val="pngmono"/>
  <p:tag name="RES" val="1200"/>
  <p:tag name="BLEND" val="0"/>
  <p:tag name="TRANSPARENT" val="0"/>
  <p:tag name="TBUG" val="0"/>
  <p:tag name="ALLOWFS" val="0"/>
  <p:tag name="ORIGWIDTH" val="143"/>
  <p:tag name="PICTUREFILESIZE" val="7958"/>
</p:tagLst>
</file>

<file path=ppt/tags/tag10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10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10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0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0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1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sum&#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
  <p:tag name="PICTUREFILESIZE" val="1827"/>
</p:tagLst>
</file>

<file path=ppt/tags/tag1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1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 |j,m)&#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3"/>
  <p:tag name="PICTUREFILESIZE" val="5709"/>
</p:tagLst>
</file>

<file path=ppt/tags/tag1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1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 E)&#10;\]&#10;\end{document}&#10;"/>
  <p:tag name="FILENAME" val="txp_fig"/>
  <p:tag name="FORMAT" val="pngmono"/>
  <p:tag name="RES" val="1200"/>
  <p:tag name="BLEND" val="0"/>
  <p:tag name="TRANSPARENT" val="0"/>
  <p:tag name="TBUG" val="0"/>
  <p:tag name="ALLOWFS" val="0"/>
  <p:tag name="ORIGWIDTH" val="119"/>
  <p:tag name="PICTUREFILESIZE" val="6888"/>
</p:tagLst>
</file>

<file path=ppt/tags/tag1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E | B)&#10;\]&#10;\end{document}&#10;"/>
  <p:tag name="FILENAME" val="txp_fig"/>
  <p:tag name="FORMAT" val="pngmono"/>
  <p:tag name="RES" val="1200"/>
  <p:tag name="BLEND" val="0"/>
  <p:tag name="TRANSPARENT" val="0"/>
  <p:tag name="TBUG" val="0"/>
  <p:tag name="ALLOWFS" val="0"/>
  <p:tag name="ORIGWIDTH" val="119"/>
  <p:tag name="PICTUREFILESIZE" val="6808"/>
</p:tagLst>
</file>

<file path=ppt/tags/tag1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1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1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 B)&#10;\]&#10;\end{document}&#10;"/>
  <p:tag name="FILENAME" val="txp_fig"/>
  <p:tag name="FORMAT" val="pngmono"/>
  <p:tag name="RES" val="1200"/>
  <p:tag name="BLEND" val="0"/>
  <p:tag name="TRANSPARENT" val="0"/>
  <p:tag name="TBUG" val="0"/>
  <p:tag name="ALLOWFS" val="0"/>
  <p:tag name="ORIGWIDTH" val="93"/>
  <p:tag name="PICTUREFILESIZE" val="5673"/>
</p:tagLst>
</file>

<file path=ppt/tags/tag1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j, m, B)&#10;\]&#10;\end{document}&#10;"/>
  <p:tag name="FILENAME" val="txp_fig"/>
  <p:tag name="FORMAT" val="pngmono"/>
  <p:tag name="RES" val="1200"/>
  <p:tag name="BLEND" val="0"/>
  <p:tag name="TRANSPARENT" val="0"/>
  <p:tag name="TBUG" val="0"/>
  <p:tag name="ALLOWFS" val="0"/>
  <p:tag name="ORIGWIDTH" val="96"/>
  <p:tag name="PICTUREFILESIZE" val="5600"/>
</p:tagLst>
</file>

<file path=ppt/tags/tag1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a,B)&#10;\]&#10;\end{document}&#10;"/>
  <p:tag name="FILENAME" val="txp_fig"/>
  <p:tag name="FORMAT" val="pngmono"/>
  <p:tag name="RES" val="1200"/>
  <p:tag name="BLEND" val="0"/>
  <p:tag name="TRANSPARENT" val="0"/>
  <p:tag name="TBUG" val="0"/>
  <p:tag name="ALLOWFS" val="0"/>
  <p:tag name="ORIGWIDTH" val="71"/>
  <p:tag name="PICTUREFILESIZE" val="4242"/>
</p:tagLst>
</file>

<file path=ppt/tags/tag1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A|B)&#10;\]&#10;\end{document}&#10;"/>
  <p:tag name="FILENAME" val="txp_fig"/>
  <p:tag name="FORMAT" val="pngmono"/>
  <p:tag name="RES" val="1200"/>
  <p:tag name="BLEND" val="0"/>
  <p:tag name="TRANSPARENT" val="0"/>
  <p:tag name="TBUG" val="0"/>
  <p:tag name="ALLOWFS" val="0"/>
  <p:tag name="ORIGWIDTH" val="72"/>
  <p:tag name="PICTUREFILESIZE" val="4210"/>
</p:tagLst>
</file>

<file path=ppt/tags/tag1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10;\]&#10;\end{document}&#10;"/>
  <p:tag name="FILENAME" val="txp_fig"/>
  <p:tag name="FORMAT" val="pngmono"/>
  <p:tag name="RES" val="1200"/>
  <p:tag name="BLEND" val="0"/>
  <p:tag name="TRANSPARENT" val="0"/>
  <p:tag name="TBUG" val="0"/>
  <p:tag name="ALLOWFS" val="0"/>
  <p:tag name="ORIGWIDTH" val="51"/>
  <p:tag name="PICTUREFILESIZE" val="3090"/>
</p:tagLst>
</file>

<file path=ppt/tags/tag1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 | a)&#10;\]&#10;\end{document}&#10;"/>
  <p:tag name="FILENAME" val="txp_fig"/>
  <p:tag name="FORMAT" val="pngmono"/>
  <p:tag name="RES" val="1200"/>
  <p:tag name="BLEND" val="0"/>
  <p:tag name="TRANSPARENT" val="0"/>
  <p:tag name="TBUG" val="0"/>
  <p:tag name="ALLOWFS" val="0"/>
  <p:tag name="ORIGWIDTH" val="67"/>
  <p:tag name="PICTUREFILESIZE" val="4160"/>
</p:tagLst>
</file>

<file path=ppt/tags/tag1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B |j,m) \propto P(B, j, m)&#10;$&#10;\end{document}&#10;"/>
  <p:tag name="FILENAME" val="txp_fig"/>
  <p:tag name="FORMAT" val="pngmono"/>
  <p:tag name="RES" val="1200"/>
  <p:tag name="BLEND" val="0"/>
  <p:tag name="TRANSPARENT" val="0"/>
  <p:tag name="TBUG" val="0"/>
  <p:tag name="ALLOWFS" val="0"/>
  <p:tag name="ORIGWIDTH" val="219"/>
  <p:tag name="PICTUREFILESIZE" val="11117"/>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1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1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1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1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1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1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P(B |j,m) &amp; \propto &amp; P(B, j, m) \\&#10;&amp; = &amp; \sum_{e, a} P(B, j, m, e, a) \\&#10;&amp; = &amp; \sum_{e,a} P(B) P(e) P( a | B, e) P( j | a) P(m | a) \\&#10;&amp; = &amp; \sum_{e} P(B) P(e) \sum_a P( a | B, e) P(j | a) P(m | a)\\&#10;&amp; = &amp; \sum_{e} P(B) P(e) f_1(B, e, j, m) \\&#10;&amp; = &amp; P(B) \sum_e P(e) f_1(B, e, j, m) \\&#10;&amp; = &amp; P(B) f_2(B, j, m) &#10;\end{eqnarray*}&#10;\end{document}&#10;"/>
  <p:tag name="FILENAME" val="txp_fig"/>
  <p:tag name="FORMAT" val="pngmono"/>
  <p:tag name="RES" val="1200"/>
  <p:tag name="BLEND" val="0"/>
  <p:tag name="TRANSPARENT" val="0"/>
  <p:tag name="TBUG" val="0"/>
  <p:tag name="ALLOWFS" val="0"/>
  <p:tag name="ORIGWIDTH" val="524"/>
  <p:tag name="PICTUREFILESIZE" val="130890"/>
</p:tagLst>
</file>

<file path=ppt/tags/tag1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Query:  $P(X_3 | Y_1 = y_1, Y_2 = y_2, Y_3 = y_3)$&#10;&#10;\end{document}"/>
  <p:tag name="FILENAME" val="TP_tmp"/>
  <p:tag name="FORMAT" val="png16m"/>
  <p:tag name="RES" val="1200"/>
  <p:tag name="BLEND" val="0"/>
  <p:tag name="TRANSPARENT" val="0"/>
  <p:tag name="TBUG" val="0"/>
  <p:tag name="ALLOWFS" val="0"/>
  <p:tag name="ORIGWIDTH" val="172"/>
  <p:tag name="PICTUREFILESIZE" val="10063"/>
</p:tagLst>
</file>

<file path=ppt/tags/tag13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usepackage{amsmath}&#10;&#10;\begin{document} &#10;&#10;&#10;Start by inserting evidence, which gives the following initial factors:&#10;\begin{align*}&#10;p(Z)   p(X_1|Z) p(X_2|Z)p(X_3|Z) p(y_1|X_1)p(y_2|X_2) p(y_3 | X_3)&#10;\end{align*}&#10;Eliminate $X_1$, this introduces the factor &#10;$f_1(Z,y_1) = \sum_{x_1} p(x_1|Z) p(y_1|x_1)$, and we are left with:&#10;\begin{align*}&#10;p(Z)  f_1(Z,y_1)  p(X_2|Z)p(X_3|Z)p(y_2|X_2)p(y_3|X_3)&#10;\end{align*}&#10;Eliminate $X_2$, this introduces the factor &#10;$f_2(Z,y_2) = \sum_{x_2} p(x_2|Z) p(y_2|x_2)$, and we are left with:&#10;\begin{align*}&#10;p(Z)  f_1(Z,y_1) f_2(Z,y_2)  p(X_3|Z) p(y_3|X_3)   &#10;\end{align*}&#10;Eliminate $Z$, this introduces the factor &#10;$f_3(y_1, y_2, X_3) = \sum_{z} p(z) f_1(z,y_1) &#10;f_2(z,y_2)  p(X_3|z)$, and we are left:&#10;\begin{align*}&#10;p(y_3 | X_3), f_3(y_1,y_2, X_3) &#10;\end{align*}&#10;No hidden variables left.  Join the remaining factors to get:&#10;\begin{align*}&#10;f_4(y_1, y_2, y_3, X_3) = P(y_3 | X_3) f_3(y_1, y_2, X_3).&#10;\end{align*}&#10;Normalizing over $X_3$ gives $P(X_3 | y_1, y_2, y_3)$.&#10;&#10;\end{document}"/>
  <p:tag name="FILENAME" val="TP_tmp"/>
  <p:tag name="FORMAT" val="png16m"/>
  <p:tag name="RES" val="1200"/>
  <p:tag name="BLEND" val="0"/>
  <p:tag name="TRANSPARENT" val="0"/>
  <p:tag name="TBUG" val="0"/>
  <p:tag name="ALLOWFS" val="0"/>
  <p:tag name="ORIGWIDTH" val="380"/>
  <p:tag name="PICTUREFILESIZE" val="234159"/>
</p:tagLst>
</file>

<file path=ppt/tags/tag13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13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1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1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14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14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14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14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14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1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1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14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15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n-1}$&#10;\end{document}"/>
  <p:tag name="FILENAME" val="TP_tmp"/>
  <p:tag name="FORMAT" val="png16m"/>
  <p:tag name="RES" val="1200"/>
  <p:tag name="BLEND" val="0"/>
  <p:tag name="TRANSPARENT" val="1"/>
  <p:tag name="TBUG" val="0"/>
  <p:tag name="ALLOWFS" val="0"/>
  <p:tag name="ORIGWIDTH" val="24"/>
  <p:tag name="PICTUREFILESIZE" val="1842"/>
</p:tagLst>
</file>

<file path=ppt/tags/tag15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n-1}$&#10;\end{document}"/>
  <p:tag name="FILENAME" val="TP_tmp"/>
  <p:tag name="FORMAT" val="png16m"/>
  <p:tag name="RES" val="1200"/>
  <p:tag name="BLEND" val="0"/>
  <p:tag name="TRANSPARENT" val="1"/>
  <p:tag name="TBUG" val="0"/>
  <p:tag name="ALLOWFS" val="0"/>
  <p:tag name="ORIGWIDTH" val="21"/>
  <p:tag name="PICTUREFILESIZE" val="1599"/>
</p:tagLst>
</file>

<file path=ppt/tags/tag15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n$&#10;\end{document}"/>
  <p:tag name="FILENAME" val="TP_tmp"/>
  <p:tag name="FORMAT" val="png16m"/>
  <p:tag name="RES" val="1200"/>
  <p:tag name="BLEND" val="0"/>
  <p:tag name="TRANSPARENT" val="1"/>
  <p:tag name="TBUG" val="0"/>
  <p:tag name="ALLOWFS" val="0"/>
  <p:tag name="ORIGWIDTH" val="12"/>
  <p:tag name="PICTUREFILESIZE" val="1395"/>
</p:tagLst>
</file>

<file path=ppt/tags/tag15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n$&#10;\end{document}"/>
  <p:tag name="FILENAME" val="TP_tmp"/>
  <p:tag name="FORMAT" val="png16m"/>
  <p:tag name="RES" val="1200"/>
  <p:tag name="BLEND" val="0"/>
  <p:tag name="TRANSPARENT" val="1"/>
  <p:tag name="TBUG" val="0"/>
  <p:tag name="ALLOWFS" val="0"/>
  <p:tag name="ORIGWIDTH" val="14"/>
  <p:tag name="PICTUREFILESIZE" val="1590"/>
</p:tagLst>
</file>

<file path=ppt/tags/tag15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x_1 \vee x_2 \vee \neg x_3)&#10;\wedge &#10;(\neg x_1 \vee x_3 \vee \neg x_4)&#10;\wedge&#10;(x_2 \vee \neg x_2 \vee x_4)&#10;\wedge&#10;(\neg x_3 \vee \neg x_4 \vee \neg x_5)&#10;\wedge&#10;(x_2 \vee x_5 \vee x_7)&#10;\wedge&#10;(x_4 \vee x_5 \vee x_6)&#10;\wedge&#10;(\neg x_5 \vee x_6 \vee \neg x_7)&#10;\wedge&#10;(\neg x_5 \vee \neg x_6 \vee x_7)&#10;$$&#10;&#10;\end{document}"/>
  <p:tag name="FILENAME" val="TP_tmp"/>
  <p:tag name="FORMAT" val="png16m"/>
  <p:tag name="RES" val="1200"/>
  <p:tag name="BLEND" val="0"/>
  <p:tag name="TRANSPARENT" val="0"/>
  <p:tag name="TBUG" val="0"/>
  <p:tag name="ALLOWFS" val="0"/>
  <p:tag name="ORIGWIDTH" val="531"/>
  <p:tag name="PICTUREFILESIZE" val="26725"/>
</p:tagLst>
</file>

<file path=ppt/tags/tag15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X_i = 0) = P(X_i = 1) = 0.5$$&#10;\end{document}"/>
  <p:tag name="FILENAME" val="TP_tmp"/>
  <p:tag name="FORMAT" val="png16m"/>
  <p:tag name="RES" val="1200"/>
  <p:tag name="BLEND" val="0"/>
  <p:tag name="TRANSPARENT" val="0"/>
  <p:tag name="TBUG" val="0"/>
  <p:tag name="ALLOWFS" val="0"/>
  <p:tag name="ORIGWIDTH" val="131"/>
  <p:tag name="PICTUREFILESIZE" val="6506"/>
</p:tagLst>
</file>

<file path=ppt/tags/tag15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 X_1 \vee X_2 \vee \neg X_3$$&#10;\end{document}"/>
  <p:tag name="FILENAME" val="TP_tmp"/>
  <p:tag name="FORMAT" val="png16m"/>
  <p:tag name="RES" val="1200"/>
  <p:tag name="BLEND" val="0"/>
  <p:tag name="TRANSPARENT" val="0"/>
  <p:tag name="TBUG" val="0"/>
  <p:tag name="ALLOWFS" val="0"/>
  <p:tag name="ORIGWIDTH" val="91"/>
  <p:tag name="PICTUREFILESIZE" val="4838"/>
</p:tagLst>
</file>

<file path=ppt/tags/tag15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8 = \neg X_5 \vee X_6 \vee X_7$$&#10;\end{document}"/>
  <p:tag name="FILENAME" val="TP_tmp"/>
  <p:tag name="FORMAT" val="png16m"/>
  <p:tag name="RES" val="1200"/>
  <p:tag name="BLEND" val="0"/>
  <p:tag name="TRANSPARENT" val="0"/>
  <p:tag name="TBUG" val="0"/>
  <p:tag name="ALLOWFS" val="0"/>
  <p:tag name="ORIGWIDTH" val="91"/>
  <p:tag name="PICTUREFILESIZE" val="5324"/>
</p:tagLst>
</file>

<file path=ppt/tags/tag15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2} = Y_1 \wedge Y_2 $$&#10;\end{document}"/>
  <p:tag name="FILENAME" val="TP_tmp"/>
  <p:tag name="FORMAT" val="png16m"/>
  <p:tag name="RES" val="1200"/>
  <p:tag name="BLEND" val="0"/>
  <p:tag name="TRANSPARENT" val="0"/>
  <p:tag name="TBUG" val="0"/>
  <p:tag name="ALLOWFS" val="0"/>
  <p:tag name="ORIGWIDTH" val="61"/>
  <p:tag name="PICTUREFILESIZE" val="3460"/>
</p:tagLst>
</file>

<file path=ppt/tags/tag15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7,8} = Y_7 \wedge Y_8 $$&#10;\end{document}"/>
  <p:tag name="FILENAME" val="TP_tmp"/>
  <p:tag name="FORMAT" val="png16m"/>
  <p:tag name="RES" val="1200"/>
  <p:tag name="BLEND" val="0"/>
  <p:tag name="TRANSPARENT" val="0"/>
  <p:tag name="TBUG" val="0"/>
  <p:tag name="ALLOWFS" val="0"/>
  <p:tag name="ORIGWIDTH" val="61"/>
  <p:tag name="PICTUREFILESIZE" val="3893"/>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16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5, 6, 7, 8} = Y_{5,6} \wedge Y_{7,8} $$&#10;\end{document}"/>
  <p:tag name="FILENAME" val="TP_tmp"/>
  <p:tag name="FORMAT" val="png16m"/>
  <p:tag name="RES" val="1200"/>
  <p:tag name="BLEND" val="0"/>
  <p:tag name="TRANSPARENT" val="0"/>
  <p:tag name="TBUG" val="0"/>
  <p:tag name="ALLOWFS" val="0"/>
  <p:tag name="ORIGWIDTH" val="87"/>
  <p:tag name="PICTUREFILESIZE" val="5389"/>
</p:tagLst>
</file>

<file path=ppt/tags/tag16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Y_{1, 2, 3, 4} = Y_{1, 2} \wedge Y_{3, 4} $$&#10;\end{document}"/>
  <p:tag name="FILENAME" val="TP_tmp"/>
  <p:tag name="FORMAT" val="png16m"/>
  <p:tag name="RES" val="1200"/>
  <p:tag name="BLEND" val="0"/>
  <p:tag name="TRANSPARENT" val="0"/>
  <p:tag name="TBUG" val="0"/>
  <p:tag name="ALLOWFS" val="0"/>
  <p:tag name="ORIGWIDTH" val="87"/>
  <p:tag name="PICTUREFILESIZE" val="4868"/>
</p:tagLst>
</file>

<file path=ppt/tags/tag16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Y_{1, 2, 3, 4} \wedge Y_{5, 6, 7, 8} $$&#10;\end{document}"/>
  <p:tag name="FILENAME" val="TP_tmp"/>
  <p:tag name="FORMAT" val="png16m"/>
  <p:tag name="RES" val="1200"/>
  <p:tag name="BLEND" val="0"/>
  <p:tag name="TRANSPARENT" val="0"/>
  <p:tag name="TBUG" val="0"/>
  <p:tag name="ALLOWFS" val="0"/>
  <p:tag name="ORIGWIDTH" val="90"/>
  <p:tag name="PICTUREFILESIZE" val="6056"/>
</p:tagLst>
</file>

<file path=ppt/tags/tag16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Z$&#10;\end{document}"/>
  <p:tag name="FILENAME" val="TP_tmp"/>
  <p:tag name="FORMAT" val="png16m"/>
  <p:tag name="RES" val="1200"/>
  <p:tag name="BLEND" val="0"/>
  <p:tag name="TRANSPARENT" val="1"/>
  <p:tag name="TBUG" val="0"/>
  <p:tag name="ALLOWFS" val="0"/>
  <p:tag name="ORIGWIDTH" val="7"/>
  <p:tag name="PICTUREFILESIZE" val="958"/>
</p:tagLst>
</file>

<file path=ppt/tags/tag16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7,8}$&#10;\end{document}"/>
  <p:tag name="FILENAME" val="TP_tmp"/>
  <p:tag name="FORMAT" val="png16m"/>
  <p:tag name="RES" val="1200"/>
  <p:tag name="BLEND" val="0"/>
  <p:tag name="TRANSPARENT" val="1"/>
  <p:tag name="TBUG" val="0"/>
  <p:tag name="ALLOWFS" val="0"/>
  <p:tag name="ORIGWIDTH" val="29"/>
  <p:tag name="PICTUREFILESIZE" val="2893"/>
</p:tagLst>
</file>

<file path=ppt/tags/tag16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3,4}$&#10;\end{document}"/>
  <p:tag name="FILENAME" val="TP_tmp"/>
  <p:tag name="FORMAT" val="png16m"/>
  <p:tag name="RES" val="1200"/>
  <p:tag name="BLEND" val="0"/>
  <p:tag name="TRANSPARENT" val="1"/>
  <p:tag name="TBUG" val="0"/>
  <p:tag name="ALLOWFS" val="0"/>
  <p:tag name="ORIGWIDTH" val="30"/>
  <p:tag name="PICTUREFILESIZE" val="2514"/>
</p:tagLst>
</file>

<file path=ppt/tags/tag16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8}$&#10;\end{document}"/>
  <p:tag name="FILENAME" val="TP_tmp"/>
  <p:tag name="FORMAT" val="png16m"/>
  <p:tag name="RES" val="1200"/>
  <p:tag name="BLEND" val="0"/>
  <p:tag name="TRANSPARENT" val="1"/>
  <p:tag name="TBUG" val="0"/>
  <p:tag name="ALLOWFS" val="0"/>
  <p:tag name="ORIGWIDTH" val="17"/>
  <p:tag name="PICTUREFILESIZE" val="1960"/>
</p:tagLst>
</file>

<file path=ppt/tags/tag16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6}$&#10;\end{document}"/>
  <p:tag name="FILENAME" val="TP_tmp"/>
  <p:tag name="FORMAT" val="png16m"/>
  <p:tag name="RES" val="1200"/>
  <p:tag name="BLEND" val="0"/>
  <p:tag name="TRANSPARENT" val="1"/>
  <p:tag name="TBUG" val="0"/>
  <p:tag name="ALLOWFS" val="0"/>
  <p:tag name="ORIGWIDTH" val="17"/>
  <p:tag name="PICTUREFILESIZE" val="1945"/>
</p:tagLst>
</file>

<file path=ppt/tags/tag16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4}$&#10;\end{document}"/>
  <p:tag name="FILENAME" val="TP_tmp"/>
  <p:tag name="FORMAT" val="png16m"/>
  <p:tag name="RES" val="1200"/>
  <p:tag name="BLEND" val="0"/>
  <p:tag name="TRANSPARENT" val="1"/>
  <p:tag name="TBUG" val="0"/>
  <p:tag name="ALLOWFS" val="0"/>
  <p:tag name="ORIGWIDTH" val="17"/>
  <p:tag name="PICTUREFILESIZE" val="1858"/>
</p:tagLst>
</file>

<file path=ppt/tags/tag16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2}$&#10;\end{document}"/>
  <p:tag name="FILENAME" val="TP_tmp"/>
  <p:tag name="FORMAT" val="png16m"/>
  <p:tag name="RES" val="1200"/>
  <p:tag name="BLEND" val="0"/>
  <p:tag name="TRANSPARENT" val="1"/>
  <p:tag name="TBUG" val="0"/>
  <p:tag name="ALLOWFS" val="0"/>
  <p:tag name="ORIGWIDTH" val="17"/>
  <p:tag name="PICTUREFILESIZE" val="1690"/>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1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8$&#10;\end{document}"/>
  <p:tag name="FILENAME" val="TP_tmp"/>
  <p:tag name="FORMAT" val="png16m"/>
  <p:tag name="RES" val="1200"/>
  <p:tag name="BLEND" val="0"/>
  <p:tag name="TRANSPARENT" val="1"/>
  <p:tag name="TBUG" val="0"/>
  <p:tag name="ALLOWFS" val="0"/>
  <p:tag name="ORIGWIDTH" val="11"/>
  <p:tag name="PICTUREFILESIZE" val="1480"/>
</p:tagLst>
</file>

<file path=ppt/tags/tag1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7$&#10;\end{document}"/>
  <p:tag name="FILENAME" val="TP_tmp"/>
  <p:tag name="FORMAT" val="png16m"/>
  <p:tag name="RES" val="1200"/>
  <p:tag name="BLEND" val="0"/>
  <p:tag name="TRANSPARENT" val="1"/>
  <p:tag name="TBUG" val="0"/>
  <p:tag name="ALLOWFS" val="0"/>
  <p:tag name="ORIGWIDTH" val="11"/>
  <p:tag name="PICTUREFILESIZE" val="1268"/>
</p:tagLst>
</file>

<file path=ppt/tags/tag17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6$&#10;\end{document}"/>
  <p:tag name="FILENAME" val="TP_tmp"/>
  <p:tag name="FORMAT" val="png16m"/>
  <p:tag name="RES" val="1200"/>
  <p:tag name="BLEND" val="0"/>
  <p:tag name="TRANSPARENT" val="1"/>
  <p:tag name="TBUG" val="0"/>
  <p:tag name="ALLOWFS" val="0"/>
  <p:tag name="ORIGWIDTH" val="11"/>
  <p:tag name="PICTUREFILESIZE" val="1428"/>
</p:tagLst>
</file>

<file path=ppt/tags/tag17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5$&#10;\end{document}"/>
  <p:tag name="FILENAME" val="TP_tmp"/>
  <p:tag name="FORMAT" val="png16m"/>
  <p:tag name="RES" val="1200"/>
  <p:tag name="BLEND" val="0"/>
  <p:tag name="TRANSPARENT" val="1"/>
  <p:tag name="TBUG" val="0"/>
  <p:tag name="ALLOWFS" val="0"/>
  <p:tag name="ORIGWIDTH" val="11"/>
  <p:tag name="PICTUREFILESIZE" val="1413"/>
</p:tagLst>
</file>

<file path=ppt/tags/tag17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4$&#10;\end{document}"/>
  <p:tag name="FILENAME" val="TP_tmp"/>
  <p:tag name="FORMAT" val="png16m"/>
  <p:tag name="RES" val="1200"/>
  <p:tag name="BLEND" val="0"/>
  <p:tag name="TRANSPARENT" val="1"/>
  <p:tag name="TBUG" val="0"/>
  <p:tag name="ALLOWFS" val="0"/>
  <p:tag name="ORIGWIDTH" val="11"/>
  <p:tag name="PICTUREFILESIZE" val="1260"/>
</p:tagLst>
</file>

<file path=ppt/tags/tag17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3$&#10;\end{document}"/>
  <p:tag name="FILENAME" val="TP_tmp"/>
  <p:tag name="FORMAT" val="png16m"/>
  <p:tag name="RES" val="1200"/>
  <p:tag name="BLEND" val="0"/>
  <p:tag name="TRANSPARENT" val="1"/>
  <p:tag name="TBUG" val="0"/>
  <p:tag name="ALLOWFS" val="0"/>
  <p:tag name="ORIGWIDTH" val="11"/>
  <p:tag name="PICTUREFILESIZE" val="1398"/>
</p:tagLst>
</file>

<file path=ppt/tags/tag17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2$&#10;\end{document}"/>
  <p:tag name="FILENAME" val="TP_tmp"/>
  <p:tag name="FORMAT" val="png16m"/>
  <p:tag name="RES" val="1200"/>
  <p:tag name="BLEND" val="0"/>
  <p:tag name="TRANSPARENT" val="1"/>
  <p:tag name="TBUG" val="0"/>
  <p:tag name="ALLOWFS" val="0"/>
  <p:tag name="ORIGWIDTH" val="11"/>
  <p:tag name="PICTUREFILESIZE" val="1371"/>
</p:tagLst>
</file>

<file path=ppt/tags/tag17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Y_1$&#10;\end{document}"/>
  <p:tag name="FILENAME" val="TP_tmp"/>
  <p:tag name="FORMAT" val="png16m"/>
  <p:tag name="RES" val="1200"/>
  <p:tag name="BLEND" val="0"/>
  <p:tag name="TRANSPARENT" val="1"/>
  <p:tag name="TBUG" val="0"/>
  <p:tag name="ALLOWFS" val="0"/>
  <p:tag name="ORIGWIDTH" val="10"/>
  <p:tag name="PICTUREFILESIZE" val="1094"/>
</p:tagLst>
</file>

<file path=ppt/tags/tag17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7$&#10;\end{document}"/>
  <p:tag name="FILENAME" val="TP_tmp"/>
  <p:tag name="FORMAT" val="png16m"/>
  <p:tag name="RES" val="1200"/>
  <p:tag name="BLEND" val="0"/>
  <p:tag name="TRANSPARENT" val="1"/>
  <p:tag name="TBUG" val="0"/>
  <p:tag name="ALLOWFS" val="0"/>
  <p:tag name="ORIGWIDTH" val="13"/>
  <p:tag name="PICTUREFILESIZE" val="1460"/>
</p:tagLst>
</file>

<file path=ppt/tags/tag17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6$&#10;\end{document}"/>
  <p:tag name="FILENAME" val="TP_tmp"/>
  <p:tag name="FORMAT" val="png16m"/>
  <p:tag name="RES" val="1200"/>
  <p:tag name="BLEND" val="0"/>
  <p:tag name="TRANSPARENT" val="1"/>
  <p:tag name="TBUG" val="0"/>
  <p:tag name="ALLOWFS" val="0"/>
  <p:tag name="ORIGWIDTH" val="13"/>
  <p:tag name="PICTUREFILESIZE" val="1641"/>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18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5$&#10;\end{document}"/>
  <p:tag name="FILENAME" val="TP_tmp"/>
  <p:tag name="FORMAT" val="png16m"/>
  <p:tag name="RES" val="1200"/>
  <p:tag name="BLEND" val="0"/>
  <p:tag name="TRANSPARENT" val="1"/>
  <p:tag name="TBUG" val="0"/>
  <p:tag name="ALLOWFS" val="0"/>
  <p:tag name="ORIGWIDTH" val="13"/>
  <p:tag name="PICTUREFILESIZE" val="1605"/>
</p:tagLst>
</file>

<file path=ppt/tags/tag18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4$&#10;\end{document}"/>
  <p:tag name="FILENAME" val="TP_tmp"/>
  <p:tag name="FORMAT" val="png16m"/>
  <p:tag name="RES" val="1200"/>
  <p:tag name="BLEND" val="0"/>
  <p:tag name="TRANSPARENT" val="1"/>
  <p:tag name="TBUG" val="0"/>
  <p:tag name="ALLOWFS" val="0"/>
  <p:tag name="ORIGWIDTH" val="13"/>
  <p:tag name="PICTUREFILESIZE" val="1458"/>
</p:tagLst>
</file>

<file path=ppt/tags/tag18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3$&#10;\end{document}"/>
  <p:tag name="FILENAME" val="TP_tmp"/>
  <p:tag name="FORMAT" val="png16m"/>
  <p:tag name="RES" val="1200"/>
  <p:tag name="BLEND" val="0"/>
  <p:tag name="TRANSPARENT" val="1"/>
  <p:tag name="TBUG" val="0"/>
  <p:tag name="ALLOWFS" val="0"/>
  <p:tag name="ORIGWIDTH" val="13"/>
  <p:tag name="PICTUREFILESIZE" val="1635"/>
</p:tagLst>
</file>

<file path=ppt/tags/tag18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2$&#10;\end{document}"/>
  <p:tag name="FILENAME" val="TP_tmp"/>
  <p:tag name="FORMAT" val="png16m"/>
  <p:tag name="RES" val="1200"/>
  <p:tag name="BLEND" val="0"/>
  <p:tag name="TRANSPARENT" val="1"/>
  <p:tag name="TBUG" val="0"/>
  <p:tag name="ALLOWFS" val="0"/>
  <p:tag name="ORIGWIDTH" val="13"/>
  <p:tag name="PICTUREFILESIZE" val="1597"/>
</p:tagLst>
</file>

<file path=ppt/tags/tag18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1$&#10;\end{document}"/>
  <p:tag name="FILENAME" val="TP_tmp"/>
  <p:tag name="FORMAT" val="png16m"/>
  <p:tag name="RES" val="1200"/>
  <p:tag name="BLEND" val="0"/>
  <p:tag name="TRANSPARENT" val="1"/>
  <p:tag name="TBUG" val="0"/>
  <p:tag name="ALLOWFS" val="0"/>
  <p:tag name="ORIGWIDTH" val="13"/>
  <p:tag name="PICTUREFILESIZE" val="1343"/>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W)&#10;\]&#10;\end{document}&#10;"/>
  <p:tag name="FILENAME" val="txp_fig"/>
  <p:tag name="FORMAT" val="pngmono"/>
  <p:tag name="RES" val="1200"/>
  <p:tag name="BLEND" val="0"/>
  <p:tag name="TRANSPARENT" val="0"/>
  <p:tag name="TBUG" val="0"/>
  <p:tag name="ALLOWFS" val="0"/>
  <p:tag name="ORIGWIDTH" val="79"/>
  <p:tag name="PICTUREFILESIZE" val="4586"/>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old,W)&#10;\]&#10;\end{document}&#10;"/>
  <p:tag name="FILENAME" val="txp_fig"/>
  <p:tag name="FORMAT" val="pngmono"/>
  <p:tag name="RES" val="1200"/>
  <p:tag name="BLEND" val="0"/>
  <p:tag name="TRANSPARENT" val="0"/>
  <p:tag name="TBUG" val="0"/>
  <p:tag name="ALLOWFS" val="0"/>
  <p:tag name="ORIGWIDTH" val="103"/>
  <p:tag name="PICTUREFILESIZE" val="6353"/>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T)&#10;\]&#10;\end{document}&#10;"/>
  <p:tag name="FILENAME" val="txp_fig"/>
  <p:tag name="FORMAT" val="pngmono"/>
  <p:tag name="RES" val="1200"/>
  <p:tag name="BLEND" val="0"/>
  <p:tag name="TRANSPARENT" val="0"/>
  <p:tag name="TBUG" val="0"/>
  <p:tag name="ALLOWFS" val="0"/>
  <p:tag name="ORIGWIDTH" val="77"/>
  <p:tag name="PICTUREFILESIZE" val="455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cold)&#10;\]&#10;\end{document}&#10;"/>
  <p:tag name="FILENAME" val="txp_fig"/>
  <p:tag name="FORMAT" val="pngmono"/>
  <p:tag name="RES" val="1200"/>
  <p:tag name="BLEND" val="0"/>
  <p:tag name="TRANSPARENT" val="0"/>
  <p:tag name="TBUG" val="0"/>
  <p:tag name="ALLOWFS" val="0"/>
  <p:tag name="ORIGWIDTH" val="99"/>
  <p:tag name="PICTUREFILESIZE" val="625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cold)&#10;\]&#10;\end{document}&#10;"/>
  <p:tag name="FILENAME" val="txp_fig"/>
  <p:tag name="FORMAT" val="pngmono"/>
  <p:tag name="RES" val="1200"/>
  <p:tag name="BLEND" val="0"/>
  <p:tag name="TRANSPARENT" val="0"/>
  <p:tag name="TBUG" val="0"/>
  <p:tag name="ALLOWFS" val="0"/>
  <p:tag name="ORIGWIDTH" val="99"/>
  <p:tag name="PICTUREFILESIZE" val="6250"/>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 | hot)&#10;\]&#10;\end{document}&#10;"/>
  <p:tag name="FILENAME" val="txp_fig"/>
  <p:tag name="FORMAT" val="pngmono"/>
  <p:tag name="RES" val="1200"/>
  <p:tag name="BLEND" val="0"/>
  <p:tag name="TRANSPARENT" val="0"/>
  <p:tag name="TBUG" val="0"/>
  <p:tag name="ALLOWFS" val="0"/>
  <p:tag name="ORIGWIDTH" val="92"/>
  <p:tag name="PICTUREFILESIZE" val="5921"/>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T)&#10;\]&#10;\end{document}&#10;"/>
  <p:tag name="FILENAME" val="txp_fig"/>
  <p:tag name="FORMAT" val="pngmono"/>
  <p:tag name="RES" val="1200"/>
  <p:tag name="BLEND" val="0"/>
  <p:tag name="TRANSPARENT" val="0"/>
  <p:tag name="TBUG" val="0"/>
  <p:tag name="ALLOWFS" val="0"/>
  <p:tag name="ORIGWIDTH" val="95"/>
  <p:tag name="PICTUREFILESIZE" val="5733"/>
</p:tagLst>
</file>

<file path=ppt/tags/tag4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hot)&#10;\]&#10;\end{document}&#10;"/>
  <p:tag name="FILENAME" val="txp_fig"/>
  <p:tag name="FORMAT" val="pngmono"/>
  <p:tag name="RES" val="1200"/>
  <p:tag name="BLEND" val="0"/>
  <p:tag name="TRANSPARENT" val="0"/>
  <p:tag name="TBUG" val="0"/>
  <p:tag name="ALLOWFS" val="0"/>
  <p:tag name="ORIGWIDTH" val="111"/>
  <p:tag name="PICTUREFILESIZE" val="6917"/>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ain | cold)&#10;\]&#10;\end{document}&#10;"/>
  <p:tag name="FILENAME" val="txp_fig"/>
  <p:tag name="FORMAT" val="pngmono"/>
  <p:tag name="RES" val="1200"/>
  <p:tag name="BLEND" val="0"/>
  <p:tag name="TRANSPARENT" val="0"/>
  <p:tag name="TBUG" val="0"/>
  <p:tag name="ALLOWFS" val="0"/>
  <p:tag name="ORIGWIDTH" val="117"/>
  <p:tag name="PICTUREFILESIZE" val="7244"/>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ell|T)&#10;\]&#10;\end{document}&#10;"/>
  <p:tag name="FILENAME" val="txp_fig"/>
  <p:tag name="FORMAT" val="pngmono"/>
  <p:tag name="RES" val="1200"/>
  <p:tag name="BLEND" val="0"/>
  <p:tag name="TRANSPARENT" val="0"/>
  <p:tag name="TBUG" val="0"/>
  <p:tag name="ALLOWFS" val="0"/>
  <p:tag name="ORIGWIDTH" val="83"/>
  <p:tag name="PICTUREFILESIZE" val="4370"/>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 = +\ell&#10;\]&#10;\end{document}&#10;"/>
  <p:tag name="FILENAME" val="txp_fig"/>
  <p:tag name="FORMAT" val="pngmono"/>
  <p:tag name="RES" val="1200"/>
  <p:tag name="BLEND" val="0"/>
  <p:tag name="TRANSPARENT" val="0"/>
  <p:tag name="TBUG" val="0"/>
  <p:tag name="ALLOWFS" val="0"/>
  <p:tag name="ORIGWIDTH" val="73"/>
  <p:tag name="PICTUREFILESIZE" val="2249"/>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 | R)&#10;\]&#10;\end{document}&#10;"/>
  <p:tag name="FILENAME" val="txp_fig"/>
  <p:tag name="FORMAT" val="pngmono"/>
  <p:tag name="RES" val="1200"/>
  <p:tag name="BLEND" val="0"/>
  <p:tag name="TRANSPARENT" val="0"/>
  <p:tag name="TBUG" val="0"/>
  <p:tag name="ALLOWFS" val="0"/>
  <p:tag name="ORIGWIDTH" val="71"/>
  <p:tag name="PICTUREFILESIZE" val="4029"/>
</p:tagLst>
</file>

<file path=ppt/tags/tag5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6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r,t : \quad P(r, t) = P(r) \cdot P(t|r)&#10;\]&#10;\end{document}&#10;"/>
  <p:tag name="FILENAME" val="txp_fig"/>
  <p:tag name="FORMAT" val="pngmono"/>
  <p:tag name="RES" val="1200"/>
  <p:tag name="BLEND" val="0"/>
  <p:tag name="TRANSPARENT" val="0"/>
  <p:tag name="TBUG" val="0"/>
  <p:tag name="ALLOWFS" val="0"/>
  <p:tag name="ORIGWIDTH" val="292"/>
  <p:tag name="PICTUREFILESIZE" val="12475"/>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L)&#10;\]&#10;\end{document}&#10;"/>
  <p:tag name="FILENAME" val="txp_fig"/>
  <p:tag name="FORMAT" val="pngmono"/>
  <p:tag name="RES" val="1200"/>
  <p:tag name="BLEND" val="0"/>
  <p:tag name="TRANSPARENT" val="0"/>
  <p:tag name="TBUG" val="0"/>
  <p:tag name="ALLOWFS" val="0"/>
  <p:tag name="ORIGWIDTH" val="97"/>
  <p:tag name="PICTUREFILESIZE" val="5080"/>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 T)&#10;\]&#10;\end{document}&#10;"/>
  <p:tag name="FILENAME" val="txp_fig"/>
  <p:tag name="FORMAT" val="pngmono"/>
  <p:tag name="RES" val="1200"/>
  <p:tag name="BLEND" val="0"/>
  <p:tag name="TRANSPARENT" val="0"/>
  <p:tag name="TBUG" val="0"/>
  <p:tag name="ALLOWFS" val="0"/>
  <p:tag name="ORIGWIDTH" val="74"/>
  <p:tag name="PICTUREFILESIZE" val="4108"/>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34"/>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sum $R$&#10;\end{document}&#10;"/>
  <p:tag name="FILENAME" val="txp_fig"/>
  <p:tag name="FORMAT" val="pngmono"/>
  <p:tag name="RES" val="1200"/>
  <p:tag name="BLEND" val="0"/>
  <p:tag name="TRANSPARENT" val="0"/>
  <p:tag name="TBUG" val="0"/>
  <p:tag name="ALLOWFS" val="0"/>
  <p:tag name="ORIGWIDTH" val="65"/>
  <p:tag name="PICTUREFILESIZE" val="2635"/>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L)&#10;\]&#10;\end{document}&#10;"/>
  <p:tag name="FILENAME" val="txp_fig"/>
  <p:tag name="FORMAT" val="pngmono"/>
  <p:tag name="RES" val="1200"/>
  <p:tag name="BLEND" val="0"/>
  <p:tag name="TRANSPARENT" val="0"/>
  <p:tag name="TBUG" val="0"/>
  <p:tag name="ALLOWFS" val="0"/>
  <p:tag name="ORIGWIDTH" val="71"/>
  <p:tag name="PICTUREFILESIZE" val="3724"/>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10;\]&#10;\end{document}&#10;"/>
  <p:tag name="FILENAME" val="txp_fig"/>
  <p:tag name="FORMAT" val="pngmono"/>
  <p:tag name="RES" val="1200"/>
  <p:tag name="BLEND" val="0"/>
  <p:tag name="TRANSPARENT" val="0"/>
  <p:tag name="TBUG" val="0"/>
  <p:tag name="ALLOWFS" val="0"/>
  <p:tag name="ORIGWIDTH" val="47"/>
  <p:tag name="PICTUREFILESIZE" val="2706"/>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L)&#10;\]&#10;\end{document}&#10;"/>
  <p:tag name="FILENAME" val="txp_fig"/>
  <p:tag name="FORMAT" val="pngmono"/>
  <p:tag name="RES" val="1200"/>
  <p:tag name="BLEND" val="0"/>
  <p:tag name="TRANSPARENT" val="0"/>
  <p:tag name="TBUG" val="0"/>
  <p:tag name="ALLOWFS" val="0"/>
  <p:tag name="ORIGWIDTH" val="97"/>
  <p:tag name="PICTUREFILESIZE" val="5080"/>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34"/>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T)&#10;\]&#10;\end{document}&#10;"/>
  <p:tag name="FILENAME" val="txp_fig"/>
  <p:tag name="FORMAT" val="pngmono"/>
  <p:tag name="RES" val="1200"/>
  <p:tag name="BLEND" val="0"/>
  <p:tag name="TRANSPARENT" val="0"/>
  <p:tag name="TBUG" val="0"/>
  <p:tag name="ALLOWFS" val="0"/>
  <p:tag name="ORIGWIDTH" val="74"/>
  <p:tag name="PICTUREFILESIZE" val="4108"/>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7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8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L)&#10;\]&#10;\end{document}&#10;"/>
  <p:tag name="FILENAME" val="txp_fig"/>
  <p:tag name="FORMAT" val="pngmono"/>
  <p:tag name="RES" val="1200"/>
  <p:tag name="BLEND" val="0"/>
  <p:tag name="TRANSPARENT" val="0"/>
  <p:tag name="TBUG" val="0"/>
  <p:tag name="ALLOWFS" val="0"/>
  <p:tag name="ORIGWIDTH" val="71"/>
  <p:tag name="PICTUREFILESIZE" val="3724"/>
</p:tagLst>
</file>

<file path=ppt/tags/tag8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10;\]&#10;\end{document}&#10;"/>
  <p:tag name="FILENAME" val="txp_fig"/>
  <p:tag name="FORMAT" val="pngmono"/>
  <p:tag name="RES" val="1200"/>
  <p:tag name="BLEND" val="0"/>
  <p:tag name="TRANSPARENT" val="0"/>
  <p:tag name="TBUG" val="0"/>
  <p:tag name="ALLOWFS" val="0"/>
  <p:tag name="ORIGWIDTH" val="47"/>
  <p:tag name="PICTUREFILESIZE" val="2706"/>
</p:tagLst>
</file>

<file path=ppt/tags/tag8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26"/>
</p:tagLst>
</file>

<file path=ppt/tags/tag8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9"/>
</p:tagLst>
</file>

<file path=ppt/tags/tag8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8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63"/>
  <p:tag name="PICTUREFILESIZE" val="3002"/>
</p:tagLst>
</file>

<file path=ppt/tags/tag8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93"/>
  <p:tag name="PICTUREFILESIZE" val="4038"/>
</p:tagLst>
</file>

<file path=ppt/tags/tag8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r)&#10;\]&#10;\end{document}&#10;"/>
  <p:tag name="FILENAME" val="txp_fig"/>
  <p:tag name="FORMAT" val="pngmono"/>
  <p:tag name="RES" val="1200"/>
  <p:tag name="BLEND" val="0"/>
  <p:tag name="TRANSPARENT" val="0"/>
  <p:tag name="TBUG" val="0"/>
  <p:tag name="ALLOWFS" val="0"/>
  <p:tag name="ORIGWIDTH" val="93"/>
  <p:tag name="PICTUREFILESIZE" val="3983"/>
</p:tagLst>
</file>

<file path=ppt/tags/tag8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T)&#10;\]&#10;\end{document}&#10;"/>
  <p:tag name="FILENAME" val="txp_fig"/>
  <p:tag name="FORMAT" val="pngmono"/>
  <p:tag name="RES" val="1200"/>
  <p:tag name="BLEND" val="0"/>
  <p:tag name="TRANSPARENT" val="0"/>
  <p:tag name="TBUG" val="0"/>
  <p:tag name="ALLOWFS" val="0"/>
  <p:tag name="ORIGWIDTH" val="69"/>
  <p:tag name="PICTUREFILESIZE" val="3629"/>
</p:tagLst>
</file>

<file path=ppt/tags/tag8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L)&#10;\]&#10;\end{document}&#10;"/>
  <p:tag name="FILENAME" val="txp_fig"/>
  <p:tag name="FORMAT" val="pngmono"/>
  <p:tag name="RES" val="1200"/>
  <p:tag name="BLEND" val="0"/>
  <p:tag name="TRANSPARENT" val="0"/>
  <p:tag name="TBUG" val="0"/>
  <p:tag name="ALLOWFS" val="0"/>
  <p:tag name="ORIGWIDTH" val="85"/>
  <p:tag name="PICTUREFILESIZE" val="4016"/>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9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L|+r)&#10;\]&#10;\end{document}&#10;"/>
  <p:tag name="FILENAME" val="txp_fig"/>
  <p:tag name="FORMAT" val="pngmono"/>
  <p:tag name="RES" val="1200"/>
  <p:tag name="BLEND" val="0"/>
  <p:tag name="TRANSPARENT" val="0"/>
  <p:tag name="TBUG" val="0"/>
  <p:tag name="ALLOWFS" val="0"/>
  <p:tag name="ORIGWIDTH" val="93"/>
  <p:tag name="PICTUREFILESIZE" val="3983"/>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9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10;\times \frac{1}{Z}&#10;\]&#10;\end{document}"/>
  <p:tag name="FILENAME" val="TP_tmp"/>
  <p:tag name="FORMAT" val="png16m"/>
  <p:tag name="RES" val="1200"/>
  <p:tag name="BLEND" val="0"/>
  <p:tag name="TRANSPARENT" val="0"/>
  <p:tag name="TBUG" val="0"/>
  <p:tag name="ALLOWFS" val="0"/>
  <p:tag name="ORIGWIDTH" val="16"/>
  <p:tag name="PICTUREFILESIZE" val="2366"/>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 |j,m) \propto P(B, j, m)&#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9"/>
  <p:tag name="PICTUREFILESIZE" val="11117"/>
</p:tagLst>
</file>

<file path=ppt/tags/tag9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1"/>
  <p:tag name="PICTUREFILESIZE" val="3090"/>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A | B, 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7"/>
  <p:tag name="PICTUREFILESIZE" val="5473"/>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j|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65"/>
  <p:tag name="PICTUREFILESIZE" val="3933"/>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3"/>
  <p:tag name="PICTUREFILESIZE" val="4455"/>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0"/>
  <p:tag name="PICTUREFILESIZE" val="2894"/>
</p:tagLst>
</file>

<file path=ppt/tags/tag9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times&#10;\]&#10;\end{document}&#10;"/>
  <p:tag name="EXTERNALNAME" val="txp_fig"/>
  <p:tag name="BLEND" val="False"/>
  <p:tag name="TRANSPARENT" val="Tru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962"/>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61144</TotalTime>
  <Words>5114</Words>
  <Application>Microsoft Macintosh PowerPoint</Application>
  <PresentationFormat>Widescreen</PresentationFormat>
  <Paragraphs>1290</Paragraphs>
  <Slides>55</Slides>
  <Notes>36</Notes>
  <HiddenSlides>14</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Calibri</vt:lpstr>
      <vt:lpstr>ＭＳ Ｐゴシック</vt:lpstr>
      <vt:lpstr>Symbol</vt:lpstr>
      <vt:lpstr>Times New Roman</vt:lpstr>
      <vt:lpstr>Wingdings</vt:lpstr>
      <vt:lpstr>Arial</vt:lpstr>
      <vt:lpstr>dan-berkeley-nlp-v1</vt:lpstr>
      <vt:lpstr>Announcements</vt:lpstr>
      <vt:lpstr>Bayes’ Nets part 3</vt:lpstr>
      <vt:lpstr>Recap: Causal Chains</vt:lpstr>
      <vt:lpstr>Recap: Causal Chains</vt:lpstr>
      <vt:lpstr>Recap: Common Cause</vt:lpstr>
      <vt:lpstr>Recap: Common Cause</vt:lpstr>
      <vt:lpstr>Recap: Common Effect</vt:lpstr>
      <vt:lpstr>The General Case for Independence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lpstr>Video of Demo BN Applet</vt:lpstr>
      <vt:lpstr>Inference</vt:lpstr>
      <vt:lpstr>Inference by Enumeration</vt:lpstr>
      <vt:lpstr>Inference by Enumeration in Bayes’ Net</vt:lpstr>
      <vt:lpstr>Inference by Enumeration?</vt:lpstr>
      <vt:lpstr>Inference by Enumeration vs. Variable Elimination</vt:lpstr>
      <vt:lpstr>Factor Zoo I</vt:lpstr>
      <vt:lpstr>Factor Zoo II</vt:lpstr>
      <vt:lpstr>Factor Zoo III</vt:lpstr>
      <vt:lpstr>Factor Zoo Summary</vt:lpstr>
      <vt:lpstr>Example: Traffic Domain</vt:lpstr>
      <vt:lpstr>Variable Elimination (VE)</vt:lpstr>
      <vt:lpstr>Inference by Enumeration: Procedural Outline</vt:lpstr>
      <vt:lpstr>Operation 1: Join Factors</vt:lpstr>
      <vt:lpstr>Example: Multiple Joins</vt:lpstr>
      <vt:lpstr>Example: Multiple Joins</vt:lpstr>
      <vt:lpstr>Operation 2: Eliminate</vt:lpstr>
      <vt:lpstr>Multiple Elimination</vt:lpstr>
      <vt:lpstr>Thus Far: Multiple Join, Multiple Eliminate (= Inference by Enumeration)</vt:lpstr>
      <vt:lpstr>Marginalizing Early (= Variable Elimination)</vt:lpstr>
      <vt:lpstr>Traffic Domain</vt:lpstr>
      <vt:lpstr>Marginalizing Early! (aka VE)</vt:lpstr>
      <vt:lpstr>Evidence</vt:lpstr>
      <vt:lpstr>Evidence II</vt:lpstr>
      <vt:lpstr>General Variable Elimination</vt:lpstr>
      <vt:lpstr>Bayes’ Nets</vt:lpstr>
      <vt:lpstr>Example</vt:lpstr>
      <vt:lpstr>Example</vt:lpstr>
      <vt:lpstr>Example 2: P(B|a)</vt:lpstr>
      <vt:lpstr>Same Example in Equations</vt:lpstr>
      <vt:lpstr>Another Variable Elimination Example</vt:lpstr>
      <vt:lpstr>Variable Elimination Ordering</vt:lpstr>
      <vt:lpstr>VE: Computational and Space Complexity</vt:lpstr>
      <vt:lpstr>Worst Case Complexity?</vt:lpstr>
      <vt:lpstr>Polytrees</vt:lpstr>
      <vt:lpstr>Bayes’ Nets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3780</cp:revision>
  <cp:lastPrinted>2018-11-08T15:14:23Z</cp:lastPrinted>
  <dcterms:created xsi:type="dcterms:W3CDTF">2004-08-27T04:16:05Z</dcterms:created>
  <dcterms:modified xsi:type="dcterms:W3CDTF">2018-11-08T16:49:44Z</dcterms:modified>
</cp:coreProperties>
</file>